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68" r:id="rId3"/>
    <p:sldId id="286" r:id="rId5"/>
    <p:sldId id="285" r:id="rId6"/>
    <p:sldId id="292" r:id="rId7"/>
    <p:sldId id="258" r:id="rId8"/>
    <p:sldId id="287" r:id="rId9"/>
    <p:sldId id="289" r:id="rId10"/>
    <p:sldId id="291" r:id="rId11"/>
    <p:sldId id="290" r:id="rId12"/>
    <p:sldId id="288"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7B22"/>
    <a:srgbClr val="FE9249"/>
    <a:srgbClr val="EEC8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1" autoAdjust="0"/>
    <p:restoredTop sz="94660"/>
  </p:normalViewPr>
  <p:slideViewPr>
    <p:cSldViewPr snapToGrid="0" showGuides="1">
      <p:cViewPr>
        <p:scale>
          <a:sx n="66" d="100"/>
          <a:sy n="66" d="100"/>
        </p:scale>
        <p:origin x="678" y="924"/>
      </p:cViewPr>
      <p:guideLst>
        <p:guide orient="horz" pos="2160"/>
        <p:guide pos="3877"/>
      </p:guideLst>
    </p:cSldViewPr>
  </p:slideViewPr>
  <p:notesTextViewPr>
    <p:cViewPr>
      <p:scale>
        <a:sx n="1" d="1"/>
        <a:sy n="1" d="1"/>
      </p:scale>
      <p:origin x="0" y="0"/>
    </p:cViewPr>
  </p:notesTextViewPr>
  <p:notesViewPr>
    <p:cSldViewPr snapToGrid="0">
      <p:cViewPr varScale="1">
        <p:scale>
          <a:sx n="84" d="100"/>
          <a:sy n="84" d="100"/>
        </p:scale>
        <p:origin x="2304"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1B1A2-098A-49D5-B01B-0FB9E462E1C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29CFB-A524-4556-AFAD-141E3B3E7B1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029CFB-A524-4556-AFAD-141E3B3E7B1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3.png"/><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组合 10"/>
          <p:cNvGrpSpPr/>
          <p:nvPr userDrawn="1"/>
        </p:nvGrpSpPr>
        <p:grpSpPr>
          <a:xfrm>
            <a:off x="0" y="426"/>
            <a:ext cx="12192000" cy="6873258"/>
            <a:chOff x="0" y="426"/>
            <a:chExt cx="12192000" cy="6873258"/>
          </a:xfrm>
        </p:grpSpPr>
        <p:pic>
          <p:nvPicPr>
            <p:cNvPr id="7" name="图片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9" name="图片 8"/>
            <p:cNvPicPr>
              <a:picLocks noChangeAspect="1"/>
            </p:cNvPicPr>
            <p:nvPr userDrawn="1"/>
          </p:nvPicPr>
          <p:blipFill rotWithShape="1">
            <a:blip r:embed="rId5">
              <a:extLst>
                <a:ext uri="{28A0092B-C50C-407E-A947-70E740481C1C}">
                  <a14:useLocalDpi xmlns:a14="http://schemas.microsoft.com/office/drawing/2010/main" val="0"/>
                </a:ext>
              </a:extLst>
            </a:blip>
            <a:srcRect b="92922"/>
            <a:stretch>
              <a:fillRect/>
            </a:stretch>
          </p:blipFill>
          <p:spPr>
            <a:xfrm rot="10800000">
              <a:off x="0" y="6388312"/>
              <a:ext cx="12192000" cy="485372"/>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r="98333"/>
            <a:stretch>
              <a:fillRect/>
            </a:stretch>
          </p:blipFill>
          <p:spPr>
            <a:xfrm rot="10800000">
              <a:off x="11814628" y="426"/>
              <a:ext cx="377369" cy="6857143"/>
            </a:xfrm>
            <a:prstGeom prst="rect">
              <a:avLst/>
            </a:prstGeom>
          </p:spPr>
        </p:pic>
        <p:pic>
          <p:nvPicPr>
            <p:cNvPr id="12" name="图片 11"/>
            <p:cNvPicPr>
              <a:picLocks noChangeAspect="1"/>
            </p:cNvPicPr>
            <p:nvPr userDrawn="1"/>
          </p:nvPicPr>
          <p:blipFill rotWithShape="1">
            <a:blip r:embed="rId5">
              <a:extLst>
                <a:ext uri="{28A0092B-C50C-407E-A947-70E740481C1C}">
                  <a14:useLocalDpi xmlns:a14="http://schemas.microsoft.com/office/drawing/2010/main" val="0"/>
                </a:ext>
              </a:extLst>
            </a:blip>
            <a:srcRect r="98333"/>
            <a:stretch>
              <a:fillRect/>
            </a:stretch>
          </p:blipFill>
          <p:spPr>
            <a:xfrm>
              <a:off x="0" y="426"/>
              <a:ext cx="653143" cy="6857143"/>
            </a:xfrm>
            <a:prstGeom prst="rect">
              <a:avLst/>
            </a:prstGeom>
          </p:spPr>
        </p:pic>
      </p:grpSp>
      <p:sp>
        <p:nvSpPr>
          <p:cNvPr id="8" name="矩形: 圆角 7"/>
          <p:cNvSpPr/>
          <p:nvPr userDrawn="1"/>
        </p:nvSpPr>
        <p:spPr>
          <a:xfrm>
            <a:off x="319314" y="348041"/>
            <a:ext cx="11553372" cy="6161918"/>
          </a:xfrm>
          <a:prstGeom prst="roundRect">
            <a:avLst>
              <a:gd name="adj" fmla="val 28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4" name="图片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103428" y="5969000"/>
            <a:ext cx="783772" cy="783772"/>
          </a:xfrm>
          <a:prstGeom prst="rect">
            <a:avLst/>
          </a:prstGeom>
        </p:spPr>
      </p:pic>
      <p:pic>
        <p:nvPicPr>
          <p:cNvPr id="16" name="图片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5356" y="661704"/>
            <a:ext cx="1074760" cy="6663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857" y="3487057"/>
            <a:ext cx="3632200" cy="3632200"/>
          </a:xfrm>
          <a:prstGeom prst="rect">
            <a:avLst/>
          </a:prstGeom>
        </p:spPr>
      </p:pic>
      <p:sp>
        <p:nvSpPr>
          <p:cNvPr id="9" name="文本框 8"/>
          <p:cNvSpPr txBox="1"/>
          <p:nvPr/>
        </p:nvSpPr>
        <p:spPr>
          <a:xfrm rot="21182538">
            <a:off x="1349434" y="1465101"/>
            <a:ext cx="1723549" cy="1938992"/>
          </a:xfrm>
          <a:prstGeom prst="rect">
            <a:avLst/>
          </a:prstGeom>
          <a:noFill/>
        </p:spPr>
        <p:txBody>
          <a:bodyPr wrap="none" rtlCol="0">
            <a:spAutoFit/>
          </a:bodyPr>
          <a:lstStyle/>
          <a:p>
            <a:r>
              <a:rPr lang="zh-CN" altLang="en-US" sz="12000" dirty="0">
                <a:solidFill>
                  <a:srgbClr val="FE7B22"/>
                </a:solidFill>
                <a:latin typeface="印品萌呆体" panose="02010601030101010101" pitchFamily="2" charset="-122"/>
                <a:ea typeface="印品萌呆体" panose="02010601030101010101" pitchFamily="2" charset="-122"/>
                <a:cs typeface="+mn-ea"/>
                <a:sym typeface="+mn-lt"/>
              </a:rPr>
              <a:t>我</a:t>
            </a:r>
            <a:endParaRPr lang="zh-CN" altLang="en-US" sz="12000" dirty="0">
              <a:solidFill>
                <a:srgbClr val="FE7B22"/>
              </a:solidFill>
              <a:latin typeface="印品萌呆体" panose="02010601030101010101" pitchFamily="2" charset="-122"/>
              <a:ea typeface="印品萌呆体" panose="02010601030101010101" pitchFamily="2" charset="-122"/>
            </a:endParaRPr>
          </a:p>
        </p:txBody>
      </p:sp>
      <p:sp>
        <p:nvSpPr>
          <p:cNvPr id="12" name="文本框 11"/>
          <p:cNvSpPr txBox="1"/>
          <p:nvPr/>
        </p:nvSpPr>
        <p:spPr>
          <a:xfrm>
            <a:off x="2616199" y="2105653"/>
            <a:ext cx="1454244" cy="1615827"/>
          </a:xfrm>
          <a:prstGeom prst="rect">
            <a:avLst/>
          </a:prstGeom>
          <a:noFill/>
        </p:spPr>
        <p:txBody>
          <a:bodyPr wrap="none" rtlCol="0">
            <a:spAutoFit/>
          </a:bodyPr>
          <a:lstStyle/>
          <a:p>
            <a:r>
              <a:rPr lang="zh-CN" altLang="en-US" sz="10000" dirty="0">
                <a:solidFill>
                  <a:srgbClr val="FE7B22"/>
                </a:solidFill>
                <a:latin typeface="印品萌呆体" panose="02010601030101010101" pitchFamily="2" charset="-122"/>
                <a:ea typeface="印品萌呆体" panose="02010601030101010101" pitchFamily="2" charset="-122"/>
                <a:cs typeface="+mn-ea"/>
                <a:sym typeface="+mn-lt"/>
              </a:rPr>
              <a:t>是</a:t>
            </a:r>
            <a:endParaRPr lang="zh-CN" altLang="en-US" sz="10000" dirty="0">
              <a:solidFill>
                <a:srgbClr val="FE7B22"/>
              </a:solidFill>
              <a:latin typeface="印品萌呆体" panose="02010601030101010101" pitchFamily="2" charset="-122"/>
              <a:ea typeface="印品萌呆体" panose="02010601030101010101" pitchFamily="2" charset="-122"/>
            </a:endParaRPr>
          </a:p>
        </p:txBody>
      </p:sp>
      <p:sp>
        <p:nvSpPr>
          <p:cNvPr id="13" name="文本框 12"/>
          <p:cNvSpPr txBox="1"/>
          <p:nvPr/>
        </p:nvSpPr>
        <p:spPr>
          <a:xfrm>
            <a:off x="3617684" y="2105653"/>
            <a:ext cx="2364750" cy="1631216"/>
          </a:xfrm>
          <a:prstGeom prst="rect">
            <a:avLst/>
          </a:prstGeom>
          <a:noFill/>
        </p:spPr>
        <p:txBody>
          <a:bodyPr wrap="none" rtlCol="0">
            <a:spAutoFit/>
          </a:bodyPr>
          <a:lstStyle/>
          <a:p>
            <a:r>
              <a:rPr lang="zh-CN" altLang="en-US" sz="10000" spc="-1500" dirty="0">
                <a:solidFill>
                  <a:srgbClr val="FE7B22"/>
                </a:solidFill>
                <a:latin typeface="印品萌呆体" panose="02010601030101010101" pitchFamily="2" charset="-122"/>
                <a:ea typeface="印品萌呆体" panose="02010601030101010101" pitchFamily="2" charset="-122"/>
                <a:cs typeface="+mn-ea"/>
                <a:sym typeface="+mn-lt"/>
              </a:rPr>
              <a:t>劳动</a:t>
            </a:r>
            <a:endParaRPr lang="zh-CN" altLang="en-US" sz="10000" spc="-1500" dirty="0">
              <a:solidFill>
                <a:srgbClr val="FE7B22"/>
              </a:solidFill>
              <a:latin typeface="印品萌呆体" panose="02010601030101010101" pitchFamily="2" charset="-122"/>
              <a:ea typeface="印品萌呆体" panose="02010601030101010101" pitchFamily="2" charset="-122"/>
            </a:endParaRPr>
          </a:p>
        </p:txBody>
      </p:sp>
      <p:sp>
        <p:nvSpPr>
          <p:cNvPr id="14" name="文本框 13"/>
          <p:cNvSpPr txBox="1"/>
          <p:nvPr/>
        </p:nvSpPr>
        <p:spPr>
          <a:xfrm>
            <a:off x="5794826" y="2323367"/>
            <a:ext cx="2993127" cy="1446550"/>
          </a:xfrm>
          <a:prstGeom prst="rect">
            <a:avLst/>
          </a:prstGeom>
          <a:noFill/>
        </p:spPr>
        <p:txBody>
          <a:bodyPr wrap="none" rtlCol="0">
            <a:spAutoFit/>
          </a:bodyPr>
          <a:lstStyle/>
          <a:p>
            <a:r>
              <a:rPr lang="zh-CN" altLang="en-US" sz="8800" spc="-1500" dirty="0">
                <a:solidFill>
                  <a:srgbClr val="FE7B22"/>
                </a:solidFill>
                <a:latin typeface="印品萌呆体" panose="02010601030101010101" pitchFamily="2" charset="-122"/>
                <a:ea typeface="印品萌呆体" panose="02010601030101010101" pitchFamily="2" charset="-122"/>
                <a:cs typeface="+mn-ea"/>
                <a:sym typeface="+mn-lt"/>
              </a:rPr>
              <a:t>小明星</a:t>
            </a:r>
            <a:endParaRPr lang="zh-CN" altLang="en-US" sz="8800" spc="-1500" dirty="0">
              <a:solidFill>
                <a:srgbClr val="FE7B22"/>
              </a:solidFill>
              <a:latin typeface="印品萌呆体" panose="02010601030101010101" pitchFamily="2" charset="-122"/>
              <a:ea typeface="印品萌呆体" panose="02010601030101010101" pitchFamily="2" charset="-122"/>
            </a:endParaRP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285" y="2893053"/>
            <a:ext cx="624116" cy="624114"/>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124" y="2062111"/>
            <a:ext cx="2094896" cy="1571170"/>
          </a:xfrm>
          <a:prstGeom prst="rect">
            <a:avLst/>
          </a:prstGeom>
        </p:spPr>
      </p:pic>
      <p:grpSp>
        <p:nvGrpSpPr>
          <p:cNvPr id="27" name="组合 26"/>
          <p:cNvGrpSpPr/>
          <p:nvPr/>
        </p:nvGrpSpPr>
        <p:grpSpPr>
          <a:xfrm>
            <a:off x="3867244" y="1845336"/>
            <a:ext cx="3596730" cy="404056"/>
            <a:chOff x="3399156" y="3629975"/>
            <a:chExt cx="3980177" cy="447132"/>
          </a:xfrm>
        </p:grpSpPr>
        <p:sp>
          <p:nvSpPr>
            <p:cNvPr id="19" name="椭圆 18"/>
            <p:cNvSpPr/>
            <p:nvPr/>
          </p:nvSpPr>
          <p:spPr>
            <a:xfrm>
              <a:off x="3399156" y="3629977"/>
              <a:ext cx="447130" cy="4471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印品萌呆体" panose="02010601030101010101" pitchFamily="2" charset="-122"/>
                  <a:ea typeface="印品萌呆体" panose="02010601030101010101" pitchFamily="2" charset="-122"/>
                </a:rPr>
                <a:t>乐</a:t>
              </a:r>
              <a:endParaRPr lang="zh-CN" altLang="en-US" sz="2000" dirty="0">
                <a:latin typeface="印品萌呆体" panose="02010601030101010101" pitchFamily="2" charset="-122"/>
                <a:ea typeface="印品萌呆体" panose="02010601030101010101" pitchFamily="2" charset="-122"/>
              </a:endParaRPr>
            </a:p>
          </p:txBody>
        </p:sp>
        <p:sp>
          <p:nvSpPr>
            <p:cNvPr id="20" name="椭圆 19"/>
            <p:cNvSpPr/>
            <p:nvPr/>
          </p:nvSpPr>
          <p:spPr>
            <a:xfrm>
              <a:off x="3846286" y="3629977"/>
              <a:ext cx="447130" cy="4471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印品萌呆体" panose="02010601030101010101" pitchFamily="2" charset="-122"/>
                  <a:ea typeface="印品萌呆体" panose="02010601030101010101" pitchFamily="2" charset="-122"/>
                </a:rPr>
                <a:t>享</a:t>
              </a:r>
              <a:endParaRPr lang="zh-CN" altLang="en-US" sz="2000" dirty="0">
                <a:latin typeface="印品萌呆体" panose="02010601030101010101" pitchFamily="2" charset="-122"/>
                <a:ea typeface="印品萌呆体" panose="02010601030101010101" pitchFamily="2" charset="-122"/>
              </a:endParaRPr>
            </a:p>
          </p:txBody>
        </p:sp>
        <p:sp>
          <p:nvSpPr>
            <p:cNvPr id="21" name="椭圆 20"/>
            <p:cNvSpPr/>
            <p:nvPr/>
          </p:nvSpPr>
          <p:spPr>
            <a:xfrm>
              <a:off x="4293416" y="3629977"/>
              <a:ext cx="447130" cy="4471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印品萌呆体" panose="02010601030101010101" pitchFamily="2" charset="-122"/>
                  <a:ea typeface="印品萌呆体" panose="02010601030101010101" pitchFamily="2" charset="-122"/>
                </a:rPr>
                <a:t>劳</a:t>
              </a:r>
              <a:endParaRPr lang="zh-CN" altLang="en-US" sz="2000" dirty="0">
                <a:latin typeface="印品萌呆体" panose="02010601030101010101" pitchFamily="2" charset="-122"/>
                <a:ea typeface="印品萌呆体" panose="02010601030101010101" pitchFamily="2" charset="-122"/>
              </a:endParaRPr>
            </a:p>
          </p:txBody>
        </p:sp>
        <p:sp>
          <p:nvSpPr>
            <p:cNvPr id="22" name="椭圆 21"/>
            <p:cNvSpPr/>
            <p:nvPr/>
          </p:nvSpPr>
          <p:spPr>
            <a:xfrm>
              <a:off x="4740546" y="3629977"/>
              <a:ext cx="447130" cy="4471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印品萌呆体" panose="02010601030101010101" pitchFamily="2" charset="-122"/>
                  <a:ea typeface="印品萌呆体" panose="02010601030101010101" pitchFamily="2" charset="-122"/>
                </a:rPr>
                <a:t>动</a:t>
              </a:r>
              <a:endParaRPr lang="zh-CN" altLang="en-US" sz="2000" dirty="0">
                <a:latin typeface="印品萌呆体" panose="02010601030101010101" pitchFamily="2" charset="-122"/>
                <a:ea typeface="印品萌呆体" panose="02010601030101010101" pitchFamily="2" charset="-122"/>
              </a:endParaRPr>
            </a:p>
          </p:txBody>
        </p:sp>
        <p:sp>
          <p:nvSpPr>
            <p:cNvPr id="23" name="椭圆 22"/>
            <p:cNvSpPr/>
            <p:nvPr/>
          </p:nvSpPr>
          <p:spPr>
            <a:xfrm>
              <a:off x="5590813" y="3629975"/>
              <a:ext cx="447130" cy="4471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印品萌呆体" panose="02010601030101010101" pitchFamily="2" charset="-122"/>
                  <a:ea typeface="印品萌呆体" panose="02010601030101010101" pitchFamily="2" charset="-122"/>
                </a:rPr>
                <a:t>悦</a:t>
              </a:r>
              <a:endParaRPr lang="zh-CN" altLang="en-US" sz="2000" dirty="0">
                <a:latin typeface="印品萌呆体" panose="02010601030101010101" pitchFamily="2" charset="-122"/>
                <a:ea typeface="印品萌呆体" panose="02010601030101010101" pitchFamily="2" charset="-122"/>
              </a:endParaRPr>
            </a:p>
          </p:txBody>
        </p:sp>
        <p:sp>
          <p:nvSpPr>
            <p:cNvPr id="24" name="椭圆 23"/>
            <p:cNvSpPr/>
            <p:nvPr/>
          </p:nvSpPr>
          <p:spPr>
            <a:xfrm>
              <a:off x="6037943" y="3629977"/>
              <a:ext cx="447130" cy="4471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印品萌呆体" panose="02010601030101010101" pitchFamily="2" charset="-122"/>
                  <a:ea typeface="印品萌呆体" panose="02010601030101010101" pitchFamily="2" charset="-122"/>
                </a:rPr>
                <a:t>享</a:t>
              </a:r>
              <a:endParaRPr lang="zh-CN" altLang="en-US" sz="2000" dirty="0">
                <a:latin typeface="印品萌呆体" panose="02010601030101010101" pitchFamily="2" charset="-122"/>
                <a:ea typeface="印品萌呆体" panose="02010601030101010101" pitchFamily="2" charset="-122"/>
              </a:endParaRPr>
            </a:p>
          </p:txBody>
        </p:sp>
        <p:sp>
          <p:nvSpPr>
            <p:cNvPr id="25" name="椭圆 24"/>
            <p:cNvSpPr/>
            <p:nvPr/>
          </p:nvSpPr>
          <p:spPr>
            <a:xfrm>
              <a:off x="6485073" y="3629977"/>
              <a:ext cx="447130" cy="4471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印品萌呆体" panose="02010601030101010101" pitchFamily="2" charset="-122"/>
                  <a:ea typeface="印品萌呆体" panose="02010601030101010101" pitchFamily="2" charset="-122"/>
                </a:rPr>
                <a:t>成</a:t>
              </a:r>
              <a:endParaRPr lang="zh-CN" altLang="en-US" sz="2000" dirty="0">
                <a:latin typeface="印品萌呆体" panose="02010601030101010101" pitchFamily="2" charset="-122"/>
                <a:ea typeface="印品萌呆体" panose="02010601030101010101" pitchFamily="2" charset="-122"/>
              </a:endParaRPr>
            </a:p>
          </p:txBody>
        </p:sp>
        <p:sp>
          <p:nvSpPr>
            <p:cNvPr id="26" name="椭圆 25"/>
            <p:cNvSpPr/>
            <p:nvPr/>
          </p:nvSpPr>
          <p:spPr>
            <a:xfrm>
              <a:off x="6932203" y="3629977"/>
              <a:ext cx="447130" cy="4471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印品萌呆体" panose="02010601030101010101" pitchFamily="2" charset="-122"/>
                  <a:ea typeface="印品萌呆体" panose="02010601030101010101" pitchFamily="2" charset="-122"/>
                </a:rPr>
                <a:t>长</a:t>
              </a:r>
              <a:endParaRPr lang="zh-CN" altLang="en-US" sz="2000" dirty="0">
                <a:latin typeface="印品萌呆体" panose="02010601030101010101" pitchFamily="2" charset="-122"/>
                <a:ea typeface="印品萌呆体" panose="02010601030101010101" pitchFamily="2" charset="-122"/>
              </a:endParaRPr>
            </a:p>
          </p:txBody>
        </p:sp>
      </p:grpSp>
      <p:sp>
        <p:nvSpPr>
          <p:cNvPr id="28" name="文本框 27"/>
          <p:cNvSpPr txBox="1"/>
          <p:nvPr/>
        </p:nvSpPr>
        <p:spPr>
          <a:xfrm>
            <a:off x="3497872" y="3615138"/>
            <a:ext cx="3230880" cy="570865"/>
          </a:xfrm>
          <a:prstGeom prst="rect">
            <a:avLst/>
          </a:prstGeom>
          <a:noFill/>
        </p:spPr>
        <p:txBody>
          <a:bodyPr wrap="none" rtlCol="0">
            <a:spAutoFit/>
          </a:bodyPr>
          <a:lstStyle/>
          <a:p>
            <a:pPr algn="ctr">
              <a:lnSpc>
                <a:spcPct val="130000"/>
              </a:lnSpc>
              <a:spcBef>
                <a:spcPts val="0"/>
              </a:spcBef>
            </a:pPr>
            <a:r>
              <a:rPr lang="zh-CN" sz="2400" dirty="0">
                <a:solidFill>
                  <a:srgbClr val="FE7B22"/>
                </a:solidFill>
                <a:latin typeface="印品萌呆体" panose="02010601030101010101" pitchFamily="2" charset="-122"/>
                <a:ea typeface="印品萌呆体" panose="02010601030101010101" pitchFamily="2" charset="-122"/>
                <a:cs typeface="+mn-ea"/>
                <a:sym typeface="+mn-lt"/>
              </a:rPr>
              <a:t>济南师范学校附属小学</a:t>
            </a:r>
            <a:endParaRPr lang="zh-CN" sz="2400" dirty="0">
              <a:solidFill>
                <a:srgbClr val="FE7B22"/>
              </a:solidFill>
              <a:latin typeface="印品萌呆体" panose="02010601030101010101" pitchFamily="2" charset="-122"/>
              <a:ea typeface="印品萌呆体" panose="02010601030101010101" pitchFamily="2" charset="-122"/>
              <a:cs typeface="+mn-ea"/>
              <a:sym typeface="+mn-lt"/>
            </a:endParaRPr>
          </a:p>
        </p:txBody>
      </p:sp>
      <p:grpSp>
        <p:nvGrpSpPr>
          <p:cNvPr id="32" name="组合 31"/>
          <p:cNvGrpSpPr/>
          <p:nvPr/>
        </p:nvGrpSpPr>
        <p:grpSpPr>
          <a:xfrm>
            <a:off x="2195286" y="3943350"/>
            <a:ext cx="5805714" cy="0"/>
            <a:chOff x="2119086" y="3962400"/>
            <a:chExt cx="5805714" cy="0"/>
          </a:xfrm>
        </p:grpSpPr>
        <p:cxnSp>
          <p:nvCxnSpPr>
            <p:cNvPr id="30" name="直接连接符 29"/>
            <p:cNvCxnSpPr/>
            <p:nvPr/>
          </p:nvCxnSpPr>
          <p:spPr>
            <a:xfrm>
              <a:off x="7271657" y="3962400"/>
              <a:ext cx="653143"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119086" y="3962400"/>
              <a:ext cx="653143"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grpSp>
      <p:sp>
        <p:nvSpPr>
          <p:cNvPr id="33" name="TextBox 3"/>
          <p:cNvSpPr txBox="1"/>
          <p:nvPr/>
        </p:nvSpPr>
        <p:spPr>
          <a:xfrm>
            <a:off x="2479622" y="4130395"/>
            <a:ext cx="5267378" cy="491490"/>
          </a:xfrm>
          <a:prstGeom prst="rect">
            <a:avLst/>
          </a:prstGeom>
          <a:noFill/>
        </p:spPr>
        <p:txBody>
          <a:bodyPr wrap="square" rtlCol="0">
            <a:spAutoFit/>
          </a:bodyPr>
          <a:lstStyle/>
          <a:p>
            <a:pPr algn="ctr">
              <a:lnSpc>
                <a:spcPct val="130000"/>
              </a:lnSpc>
            </a:pPr>
            <a:r>
              <a:rPr lang="en-US" altLang="zh-CN" sz="2000" dirty="0">
                <a:solidFill>
                  <a:srgbClr val="FE7B22">
                    <a:alpha val="91000"/>
                  </a:srgbClr>
                </a:solidFill>
                <a:cs typeface="+mn-ea"/>
                <a:sym typeface="+mn-lt"/>
              </a:rPr>
              <a:t>“</a:t>
            </a:r>
            <a:r>
              <a:rPr lang="zh-CN" altLang="en-US" sz="2000" dirty="0">
                <a:solidFill>
                  <a:srgbClr val="FE7B22">
                    <a:alpha val="91000"/>
                  </a:srgbClr>
                </a:solidFill>
                <a:cs typeface="+mn-ea"/>
                <a:sym typeface="+mn-lt"/>
              </a:rPr>
              <a:t>五一</a:t>
            </a:r>
            <a:r>
              <a:rPr lang="en-US" altLang="zh-CN" sz="2000" dirty="0">
                <a:solidFill>
                  <a:srgbClr val="FE7B22">
                    <a:alpha val="91000"/>
                  </a:srgbClr>
                </a:solidFill>
                <a:cs typeface="+mn-ea"/>
                <a:sym typeface="+mn-lt"/>
              </a:rPr>
              <a:t>”</a:t>
            </a:r>
            <a:r>
              <a:rPr lang="zh-CN" altLang="en-US" sz="2000" dirty="0">
                <a:solidFill>
                  <a:srgbClr val="FE7B22">
                    <a:alpha val="91000"/>
                  </a:srgbClr>
                </a:solidFill>
                <a:cs typeface="+mn-ea"/>
                <a:sym typeface="+mn-lt"/>
              </a:rPr>
              <a:t>假期作业公示</a:t>
            </a:r>
            <a:endParaRPr lang="zh-CN" altLang="en-US" sz="2000" dirty="0">
              <a:solidFill>
                <a:srgbClr val="FE7B22">
                  <a:alpha val="91000"/>
                </a:srgbClr>
              </a:solidFill>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55327" y="3804557"/>
            <a:ext cx="3632200" cy="272415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385" y="5006340"/>
            <a:ext cx="1880870" cy="1410970"/>
          </a:xfrm>
          <a:prstGeom prst="rect">
            <a:avLst/>
          </a:prstGeom>
        </p:spPr>
      </p:pic>
      <p:sp>
        <p:nvSpPr>
          <p:cNvPr id="2" name="文本框 1"/>
          <p:cNvSpPr txBox="1"/>
          <p:nvPr/>
        </p:nvSpPr>
        <p:spPr>
          <a:xfrm>
            <a:off x="1293495" y="1115060"/>
            <a:ext cx="7647305" cy="4286885"/>
          </a:xfrm>
          <a:prstGeom prst="rect">
            <a:avLst/>
          </a:prstGeom>
        </p:spPr>
        <p:txBody>
          <a:bodyPr wrap="square">
            <a:noAutofit/>
            <a:extLst>
              <a:ext uri="{4A0BC546-FE56-4ADE-93B0-CB8AF2F6F144}">
                <wpsdc:textFrameExt xmlns:wpsdc="http://www.wps.cn/officeDocument/2022/drawingmlCustomData" type="text"/>
              </a:ext>
            </a:extLst>
          </a:bodyPr>
          <a:p>
            <a:pPr algn="l"/>
            <a:r>
              <a:rPr lang="zh-CN" altLang="en-US">
                <a:latin typeface="Arial" panose="020B0604020202020204" pitchFamily="34" charset="0"/>
                <a:ea typeface="微软雅黑" panose="020B0503020204020204" charset="-122"/>
              </a:rPr>
              <a:t>六年级</a:t>
            </a:r>
            <a:endParaRPr lang="zh-CN" altLang="en-US">
              <a:latin typeface="Arial" panose="020B0604020202020204" pitchFamily="34" charset="0"/>
              <a:ea typeface="微软雅黑" panose="020B0503020204020204" charset="-122"/>
            </a:endParaRPr>
          </a:p>
          <a:p>
            <a:pPr algn="l"/>
            <a:r>
              <a:rPr lang="zh-CN" altLang="en-US">
                <a:latin typeface="Arial" panose="020B0604020202020204" pitchFamily="34" charset="0"/>
                <a:ea typeface="微软雅黑" panose="020B0503020204020204" charset="-122"/>
                <a:sym typeface="+mn-ea"/>
              </a:rPr>
              <a:t>语文：</a:t>
            </a:r>
            <a:r>
              <a:rPr lang="en-US" altLang="zh-CN">
                <a:latin typeface="Arial" panose="020B0604020202020204" pitchFamily="34" charset="0"/>
                <a:ea typeface="微软雅黑" panose="020B0503020204020204" charset="-122"/>
                <a:sym typeface="+mn-ea"/>
              </a:rPr>
              <a:t>1.</a:t>
            </a:r>
            <a:r>
              <a:rPr lang="zh-CN" altLang="en-US">
                <a:latin typeface="Arial" panose="020B0604020202020204" pitchFamily="34" charset="0"/>
                <a:ea typeface="微软雅黑" panose="020B0503020204020204" charset="-122"/>
                <a:sym typeface="+mn-ea"/>
              </a:rPr>
              <a:t>课本</a:t>
            </a:r>
            <a:r>
              <a:rPr lang="en-US" altLang="zh-CN">
                <a:latin typeface="Arial" panose="020B0604020202020204" pitchFamily="34" charset="0"/>
                <a:ea typeface="微软雅黑" panose="020B0503020204020204" charset="-122"/>
                <a:sym typeface="+mn-ea"/>
              </a:rPr>
              <a:t>106</a:t>
            </a:r>
            <a:r>
              <a:rPr lang="zh-CN" altLang="en-US">
                <a:latin typeface="Arial" panose="020B0604020202020204" pitchFamily="34" charset="0"/>
                <a:ea typeface="微软雅黑" panose="020B0503020204020204" charset="-122"/>
                <a:sym typeface="+mn-ea"/>
              </a:rPr>
              <a:t>页的习作。</a:t>
            </a:r>
            <a:endParaRPr lang="zh-CN" altLang="en-US">
              <a:latin typeface="Arial" panose="020B0604020202020204" pitchFamily="34" charset="0"/>
              <a:ea typeface="微软雅黑" panose="020B0503020204020204" charset="-122"/>
            </a:endParaRPr>
          </a:p>
          <a:p>
            <a:pPr algn="l"/>
            <a:r>
              <a:rPr lang="zh-CN" altLang="en-US">
                <a:latin typeface="Arial" panose="020B0604020202020204" pitchFamily="34" charset="0"/>
                <a:ea typeface="微软雅黑" panose="020B0503020204020204" charset="-122"/>
                <a:sym typeface="+mn-ea"/>
              </a:rPr>
              <a:t> </a:t>
            </a:r>
            <a:r>
              <a:rPr lang="en-US" altLang="zh-CN">
                <a:latin typeface="Arial" panose="020B0604020202020204" pitchFamily="34" charset="0"/>
                <a:ea typeface="微软雅黑" panose="020B0503020204020204" charset="-122"/>
                <a:sym typeface="+mn-ea"/>
              </a:rPr>
              <a:t>          2.</a:t>
            </a:r>
            <a:r>
              <a:rPr lang="zh-CN" altLang="en-US">
                <a:latin typeface="Arial" panose="020B0604020202020204" pitchFamily="34" charset="0"/>
                <a:ea typeface="微软雅黑" panose="020B0503020204020204" charset="-122"/>
                <a:sym typeface="+mn-ea"/>
              </a:rPr>
              <a:t>复习六下背诵篇目。</a:t>
            </a:r>
            <a:endParaRPr lang="en-US" altLang="zh-CN">
              <a:latin typeface="Arial" panose="020B0604020202020204" pitchFamily="34" charset="0"/>
              <a:ea typeface="微软雅黑" panose="020B0503020204020204" charset="-122"/>
            </a:endParaRPr>
          </a:p>
          <a:p>
            <a:pPr algn="l"/>
            <a:r>
              <a:rPr lang="zh-CN" altLang="en-US">
                <a:latin typeface="Arial" panose="020B0604020202020204" pitchFamily="34" charset="0"/>
                <a:ea typeface="微软雅黑" panose="020B0503020204020204" charset="-122"/>
              </a:rPr>
              <a:t>数学：练习册综合练习</a:t>
            </a:r>
            <a:r>
              <a:rPr lang="en-US" altLang="zh-CN">
                <a:latin typeface="Arial" panose="020B0604020202020204" pitchFamily="34" charset="0"/>
                <a:ea typeface="微软雅黑" panose="020B0503020204020204" charset="-122"/>
              </a:rPr>
              <a:t>4</a:t>
            </a:r>
            <a:r>
              <a:rPr lang="zh-CN" altLang="en-US">
                <a:latin typeface="Arial" panose="020B0604020202020204" pitchFamily="34" charset="0"/>
                <a:ea typeface="微软雅黑" panose="020B0503020204020204" charset="-122"/>
              </a:rPr>
              <a:t>页。</a:t>
            </a:r>
            <a:endParaRPr lang="zh-CN" altLang="en-US">
              <a:latin typeface="Arial" panose="020B0604020202020204" pitchFamily="34" charset="0"/>
              <a:ea typeface="微软雅黑" panose="020B0503020204020204" charset="-122"/>
            </a:endParaRPr>
          </a:p>
          <a:p>
            <a:pPr algn="l"/>
            <a:r>
              <a:rPr lang="zh-CN" altLang="en-US">
                <a:latin typeface="Arial" panose="020B0604020202020204" pitchFamily="34" charset="0"/>
                <a:ea typeface="微软雅黑" panose="020B0503020204020204" charset="-122"/>
              </a:rPr>
              <a:t>英语：</a:t>
            </a:r>
            <a:r>
              <a:rPr lang="en-US" altLang="zh-CN">
                <a:latin typeface="Arial" panose="020B0604020202020204" pitchFamily="34" charset="0"/>
                <a:ea typeface="微软雅黑" panose="020B0503020204020204" charset="-122"/>
              </a:rPr>
              <a:t>1.</a:t>
            </a:r>
            <a:r>
              <a:rPr lang="zh-CN" altLang="en-US">
                <a:latin typeface="Arial" panose="020B0604020202020204" pitchFamily="34" charset="0"/>
                <a:ea typeface="微软雅黑" panose="020B0503020204020204" charset="-122"/>
              </a:rPr>
              <a:t>背诵一至四单元对话。</a:t>
            </a:r>
            <a:endParaRPr lang="zh-CN" altLang="en-US">
              <a:latin typeface="Arial" panose="020B0604020202020204" pitchFamily="34" charset="0"/>
              <a:ea typeface="微软雅黑" panose="020B0503020204020204" charset="-122"/>
            </a:endParaRPr>
          </a:p>
          <a:p>
            <a:pPr algn="l"/>
            <a:r>
              <a:rPr lang="en-US" altLang="zh-CN">
                <a:latin typeface="Arial" panose="020B0604020202020204" pitchFamily="34" charset="0"/>
                <a:ea typeface="微软雅黑" panose="020B0503020204020204" charset="-122"/>
              </a:rPr>
              <a:t>           2.</a:t>
            </a:r>
            <a:r>
              <a:rPr lang="zh-CN" altLang="en-US">
                <a:latin typeface="Arial" panose="020B0604020202020204" pitchFamily="34" charset="0"/>
                <a:ea typeface="微软雅黑" panose="020B0503020204020204" charset="-122"/>
              </a:rPr>
              <a:t>完成练习册相应部分内容。</a:t>
            </a:r>
            <a:endParaRPr lang="zh-CN" altLang="en-US">
              <a:latin typeface="Arial" panose="020B0604020202020204" pitchFamily="34" charset="0"/>
              <a:ea typeface="微软雅黑" panose="020B0503020204020204" charset="-122"/>
            </a:endParaRPr>
          </a:p>
          <a:p>
            <a:pPr algn="l"/>
            <a:r>
              <a:rPr lang="zh-CN" altLang="en-US">
                <a:latin typeface="Arial" panose="020B0604020202020204" pitchFamily="34" charset="0"/>
                <a:ea typeface="微软雅黑" panose="020B0503020204020204" charset="-122"/>
              </a:rPr>
              <a:t>体育作业：</a:t>
            </a:r>
            <a:r>
              <a:rPr lang="en-US" altLang="zh-CN">
                <a:latin typeface="Arial" panose="020B0604020202020204" pitchFamily="34" charset="0"/>
                <a:ea typeface="微软雅黑" panose="020B0503020204020204" charset="-122"/>
              </a:rPr>
              <a:t>1.1</a:t>
            </a:r>
            <a:r>
              <a:rPr lang="zh-CN" altLang="en-US">
                <a:latin typeface="Arial" panose="020B0604020202020204" pitchFamily="34" charset="0"/>
                <a:ea typeface="微软雅黑" panose="020B0503020204020204" charset="-122"/>
              </a:rPr>
              <a:t>分钟跳绳</a:t>
            </a:r>
            <a:r>
              <a:rPr lang="en-US" altLang="zh-CN">
                <a:latin typeface="Arial" panose="020B0604020202020204" pitchFamily="34" charset="0"/>
                <a:ea typeface="微软雅黑" panose="020B0503020204020204" charset="-122"/>
              </a:rPr>
              <a:t>3</a:t>
            </a:r>
            <a:r>
              <a:rPr lang="zh-CN" altLang="en-US">
                <a:latin typeface="Arial" panose="020B0604020202020204" pitchFamily="34" charset="0"/>
                <a:ea typeface="微软雅黑" panose="020B0503020204020204" charset="-122"/>
              </a:rPr>
              <a:t>组。</a:t>
            </a:r>
            <a:endParaRPr lang="en-US" altLang="en-US">
              <a:latin typeface="Arial" panose="020B0604020202020204" pitchFamily="34" charset="0"/>
              <a:ea typeface="微软雅黑" panose="020B0503020204020204" charset="-122"/>
            </a:endParaRPr>
          </a:p>
          <a:p>
            <a:pPr algn="l"/>
            <a:r>
              <a:rPr lang="en-US" altLang="zh-CN">
                <a:latin typeface="Arial" panose="020B0604020202020204" pitchFamily="34" charset="0"/>
                <a:ea typeface="微软雅黑" panose="020B0503020204020204" charset="-122"/>
              </a:rPr>
              <a:t>                  2.</a:t>
            </a:r>
            <a:r>
              <a:rPr lang="zh-CN" altLang="en-US">
                <a:latin typeface="Arial" panose="020B0604020202020204" pitchFamily="34" charset="0"/>
                <a:ea typeface="微软雅黑" panose="020B0503020204020204" charset="-122"/>
              </a:rPr>
              <a:t>高抬腿</a:t>
            </a:r>
            <a:r>
              <a:rPr lang="en-US" altLang="zh-CN">
                <a:latin typeface="Arial" panose="020B0604020202020204" pitchFamily="34" charset="0"/>
                <a:ea typeface="微软雅黑" panose="020B0503020204020204" charset="-122"/>
              </a:rPr>
              <a:t>3</a:t>
            </a:r>
            <a:r>
              <a:rPr lang="zh-CN" altLang="en-US">
                <a:latin typeface="Arial" panose="020B0604020202020204" pitchFamily="34" charset="0"/>
                <a:ea typeface="微软雅黑" panose="020B0503020204020204" charset="-122"/>
              </a:rPr>
              <a:t>组</a:t>
            </a:r>
            <a:r>
              <a:rPr lang="en-US" altLang="zh-CN">
                <a:latin typeface="Arial" panose="020B0604020202020204" pitchFamily="34" charset="0"/>
                <a:ea typeface="微软雅黑" panose="020B0503020204020204" charset="-122"/>
              </a:rPr>
              <a:t>*30</a:t>
            </a:r>
            <a:r>
              <a:rPr lang="zh-CN" altLang="en-US">
                <a:latin typeface="Arial" panose="020B0604020202020204" pitchFamily="34" charset="0"/>
                <a:ea typeface="微软雅黑" panose="020B0503020204020204" charset="-122"/>
              </a:rPr>
              <a:t>秒。</a:t>
            </a:r>
            <a:r>
              <a:rPr lang="en-US" altLang="en-US">
                <a:latin typeface="Arial" panose="020B0604020202020204" pitchFamily="34" charset="0"/>
                <a:ea typeface="微软雅黑" panose="020B0503020204020204" charset="-122"/>
              </a:rPr>
              <a:t>  </a:t>
            </a:r>
            <a:endParaRPr lang="en-US" altLang="en-US">
              <a:latin typeface="Arial" panose="020B0604020202020204" pitchFamily="34" charset="0"/>
              <a:ea typeface="微软雅黑" panose="020B0503020204020204" charset="-122"/>
            </a:endParaRPr>
          </a:p>
          <a:p>
            <a:pPr algn="l"/>
            <a:r>
              <a:rPr lang="en-US" altLang="zh-CN">
                <a:latin typeface="Arial" panose="020B0604020202020204" pitchFamily="34" charset="0"/>
                <a:ea typeface="微软雅黑" panose="020B0503020204020204" charset="-122"/>
              </a:rPr>
              <a:t>                  3.</a:t>
            </a:r>
            <a:r>
              <a:rPr lang="zh-CN" altLang="en-US">
                <a:latin typeface="Arial" panose="020B0604020202020204" pitchFamily="34" charset="0"/>
                <a:ea typeface="微软雅黑" panose="020B0503020204020204" charset="-122"/>
              </a:rPr>
              <a:t>坐位体前屈</a:t>
            </a:r>
            <a:r>
              <a:rPr lang="en-US" altLang="zh-CN">
                <a:latin typeface="Arial" panose="020B0604020202020204" pitchFamily="34" charset="0"/>
                <a:ea typeface="微软雅黑" panose="020B0503020204020204" charset="-122"/>
              </a:rPr>
              <a:t>3</a:t>
            </a:r>
            <a:r>
              <a:rPr lang="zh-CN" altLang="en-US">
                <a:latin typeface="Arial" panose="020B0604020202020204" pitchFamily="34" charset="0"/>
                <a:ea typeface="微软雅黑" panose="020B0503020204020204" charset="-122"/>
              </a:rPr>
              <a:t>组</a:t>
            </a:r>
            <a:r>
              <a:rPr lang="en-US" altLang="zh-CN">
                <a:latin typeface="Arial" panose="020B0604020202020204" pitchFamily="34" charset="0"/>
                <a:ea typeface="微软雅黑" panose="020B0503020204020204" charset="-122"/>
              </a:rPr>
              <a:t>*30</a:t>
            </a:r>
            <a:r>
              <a:rPr lang="zh-CN" altLang="en-US">
                <a:latin typeface="Arial" panose="020B0604020202020204" pitchFamily="34" charset="0"/>
                <a:ea typeface="微软雅黑" panose="020B0503020204020204" charset="-122"/>
              </a:rPr>
              <a:t>秒。</a:t>
            </a:r>
            <a:r>
              <a:rPr lang="en-US" altLang="en-US">
                <a:latin typeface="Arial" panose="020B0604020202020204" pitchFamily="34" charset="0"/>
                <a:ea typeface="微软雅黑" panose="020B0503020204020204" charset="-122"/>
              </a:rPr>
              <a:t> </a:t>
            </a:r>
            <a:endParaRPr lang="en-US" altLang="en-US">
              <a:latin typeface="Arial" panose="020B0604020202020204" pitchFamily="34" charset="0"/>
              <a:ea typeface="微软雅黑" panose="020B0503020204020204" charset="-122"/>
            </a:endParaRPr>
          </a:p>
          <a:p>
            <a:pPr algn="l"/>
            <a:r>
              <a:rPr lang="zh-CN" altLang="en-US">
                <a:latin typeface="Arial" panose="020B0604020202020204" pitchFamily="34" charset="0"/>
                <a:ea typeface="微软雅黑" panose="020B0503020204020204" charset="-122"/>
              </a:rPr>
              <a:t>美术：我家的食谱</a:t>
            </a:r>
            <a:endParaRPr lang="zh-CN" altLang="en-US">
              <a:latin typeface="Arial" panose="020B0604020202020204" pitchFamily="34" charset="0"/>
              <a:ea typeface="微软雅黑" panose="020B0503020204020204" charset="-122"/>
            </a:endParaRPr>
          </a:p>
          <a:p>
            <a:pPr algn="l"/>
            <a:r>
              <a:rPr lang="en-US" altLang="zh-CN">
                <a:latin typeface="Arial" panose="020B0604020202020204" pitchFamily="34" charset="0"/>
                <a:ea typeface="微软雅黑" panose="020B0503020204020204" charset="-122"/>
              </a:rPr>
              <a:t>          </a:t>
            </a:r>
            <a:r>
              <a:rPr lang="zh-CN" altLang="en-US">
                <a:latin typeface="Arial" panose="020B0604020202020204" pitchFamily="34" charset="0"/>
                <a:ea typeface="微软雅黑" panose="020B0503020204020204" charset="-122"/>
              </a:rPr>
              <a:t>仔细观察父母是如何做饭的，用所学知识手绘一份食谱（一道饭菜</a:t>
            </a:r>
            <a:r>
              <a:rPr lang="en-US" altLang="zh-CN">
                <a:latin typeface="Arial" panose="020B0604020202020204" pitchFamily="34" charset="0"/>
                <a:ea typeface="微软雅黑" panose="020B0503020204020204" charset="-122"/>
              </a:rPr>
              <a:t>  </a:t>
            </a:r>
            <a:endParaRPr lang="en-US" altLang="zh-CN">
              <a:latin typeface="Arial" panose="020B0604020202020204" pitchFamily="34" charset="0"/>
              <a:ea typeface="微软雅黑" panose="020B0503020204020204" charset="-122"/>
            </a:endParaRPr>
          </a:p>
          <a:p>
            <a:pPr algn="l"/>
            <a:r>
              <a:rPr lang="en-US" altLang="zh-CN">
                <a:latin typeface="Arial" panose="020B0604020202020204" pitchFamily="34" charset="0"/>
                <a:ea typeface="微软雅黑" panose="020B0503020204020204" charset="-122"/>
              </a:rPr>
              <a:t>          </a:t>
            </a:r>
            <a:r>
              <a:rPr lang="zh-CN" altLang="en-US">
                <a:latin typeface="Arial" panose="020B0604020202020204" pitchFamily="34" charset="0"/>
                <a:ea typeface="微软雅黑" panose="020B0503020204020204" charset="-122"/>
              </a:rPr>
              <a:t>的制作过程），画面中应体现：所用食材、主要加工和制作步骤，</a:t>
            </a:r>
            <a:endParaRPr lang="zh-CN" altLang="en-US">
              <a:latin typeface="Arial" panose="020B0604020202020204" pitchFamily="34" charset="0"/>
              <a:ea typeface="微软雅黑" panose="020B0503020204020204" charset="-122"/>
            </a:endParaRPr>
          </a:p>
          <a:p>
            <a:pPr algn="l"/>
            <a:r>
              <a:rPr lang="en-US" altLang="zh-CN">
                <a:latin typeface="Arial" panose="020B0604020202020204" pitchFamily="34" charset="0"/>
                <a:ea typeface="微软雅黑" panose="020B0503020204020204" charset="-122"/>
              </a:rPr>
              <a:t>          </a:t>
            </a:r>
            <a:r>
              <a:rPr lang="zh-CN" altLang="en-US">
                <a:latin typeface="Arial" panose="020B0604020202020204" pitchFamily="34" charset="0"/>
                <a:ea typeface="微软雅黑" panose="020B0503020204020204" charset="-122"/>
              </a:rPr>
              <a:t>有图有文，图文并茂，彩画或黑白线描均可。纸张尺寸：</a:t>
            </a:r>
            <a:r>
              <a:rPr lang="en-US" altLang="zh-CN">
                <a:latin typeface="Arial" panose="020B0604020202020204" pitchFamily="34" charset="0"/>
                <a:ea typeface="微软雅黑" panose="020B0503020204020204" charset="-122"/>
              </a:rPr>
              <a:t>A4</a:t>
            </a:r>
            <a:endParaRPr lang="en-US" altLang="zh-CN">
              <a:latin typeface="Arial" panose="020B0604020202020204" pitchFamily="34" charset="0"/>
              <a:ea typeface="微软雅黑" panose="020B0503020204020204" charset="-122"/>
            </a:endParaRPr>
          </a:p>
          <a:p>
            <a:pPr algn="l"/>
            <a:r>
              <a:rPr lang="zh-CN" altLang="en-US">
                <a:latin typeface="Arial" panose="020B0604020202020204" pitchFamily="34" charset="0"/>
                <a:ea typeface="微软雅黑" panose="020B0503020204020204" charset="-122"/>
              </a:rPr>
              <a:t>音乐：学唱一首赞美劳动者的歌曲。</a:t>
            </a:r>
            <a:endParaRPr lang="zh-CN" altLang="en-US">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55327" y="3804557"/>
            <a:ext cx="3632200" cy="272415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385" y="5006340"/>
            <a:ext cx="1880870" cy="1410970"/>
          </a:xfrm>
          <a:prstGeom prst="rect">
            <a:avLst/>
          </a:prstGeom>
        </p:spPr>
      </p:pic>
      <p:sp>
        <p:nvSpPr>
          <p:cNvPr id="2" name="文本框 1"/>
          <p:cNvSpPr txBox="1"/>
          <p:nvPr/>
        </p:nvSpPr>
        <p:spPr>
          <a:xfrm>
            <a:off x="1293495" y="1231900"/>
            <a:ext cx="7647305" cy="2799715"/>
          </a:xfrm>
          <a:prstGeom prst="rect">
            <a:avLst/>
          </a:prstGeom>
        </p:spPr>
        <p:txBody>
          <a:bodyPr wrap="square">
            <a:noAutofit/>
            <a:extLst>
              <a:ext uri="{4A0BC546-FE56-4ADE-93B0-CB8AF2F6F144}">
                <wpsdc:textFrameExt xmlns:wpsdc="http://www.wps.cn/officeDocument/2022/drawingmlCustomData" type="text"/>
              </a:ext>
            </a:extLst>
          </a:bodyPr>
          <a:p>
            <a:pPr algn="l"/>
            <a:r>
              <a:rPr lang="zh-CN" altLang="zh-CN" sz="1800">
                <a:latin typeface="Arial" panose="020B0604020202020204" pitchFamily="34" charset="0"/>
                <a:ea typeface="微软雅黑" panose="020B0503020204020204" charset="-122"/>
              </a:rPr>
              <a:t>一年级</a:t>
            </a:r>
            <a:endParaRPr lang="zh-CN" altLang="zh-CN" sz="1800">
              <a:latin typeface="Arial" panose="020B0604020202020204" pitchFamily="34" charset="0"/>
              <a:ea typeface="微软雅黑" panose="020B0503020204020204" charset="-122"/>
            </a:endParaRPr>
          </a:p>
          <a:p>
            <a:pPr algn="l"/>
            <a:r>
              <a:rPr lang="zh-CN" altLang="zh-CN" sz="1800">
                <a:latin typeface="Arial" panose="020B0604020202020204" pitchFamily="34" charset="0"/>
                <a:ea typeface="微软雅黑" panose="020B0503020204020204" charset="-122"/>
              </a:rPr>
              <a:t>语文：</a:t>
            </a:r>
            <a:r>
              <a:rPr lang="en-US" altLang="zh-CN" sz="1800">
                <a:latin typeface="Arial" panose="020B0604020202020204" pitchFamily="34" charset="0"/>
                <a:ea typeface="微软雅黑" panose="020B0503020204020204" charset="-122"/>
              </a:rPr>
              <a:t>1.</a:t>
            </a:r>
            <a:r>
              <a:rPr lang="zh-CN" altLang="en-US" sz="1800">
                <a:latin typeface="Arial" panose="020B0604020202020204" pitchFamily="34" charset="0"/>
                <a:ea typeface="微软雅黑" panose="020B0503020204020204" charset="-122"/>
              </a:rPr>
              <a:t>识字小报。</a:t>
            </a:r>
            <a:r>
              <a:rPr lang="en-US" altLang="zh-CN" sz="1800">
                <a:latin typeface="Arial" panose="020B0604020202020204" pitchFamily="34" charset="0"/>
                <a:ea typeface="微软雅黑" panose="020B0503020204020204" charset="-122"/>
              </a:rPr>
              <a:t>2.</a:t>
            </a:r>
            <a:r>
              <a:rPr lang="zh-CN" altLang="en-US" sz="1800">
                <a:latin typeface="Arial" panose="020B0604020202020204" pitchFamily="34" charset="0"/>
                <a:ea typeface="微软雅黑" panose="020B0503020204020204" charset="-122"/>
              </a:rPr>
              <a:t>课外阅读，完成读书卡。</a:t>
            </a:r>
            <a:r>
              <a:rPr lang="en-US" altLang="zh-CN" sz="1800">
                <a:latin typeface="Arial" panose="020B0604020202020204" pitchFamily="34" charset="0"/>
                <a:ea typeface="微软雅黑" panose="020B0503020204020204" charset="-122"/>
              </a:rPr>
              <a:t>3.</a:t>
            </a:r>
            <a:r>
              <a:rPr lang="zh-CN" altLang="en-US" sz="1800">
                <a:latin typeface="Arial" panose="020B0604020202020204" pitchFamily="34" charset="0"/>
                <a:ea typeface="微软雅黑" panose="020B0503020204020204" charset="-122"/>
              </a:rPr>
              <a:t>背诵《燕语声声》闯关。</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数学：</a:t>
            </a:r>
            <a:r>
              <a:rPr lang="en-US" altLang="zh-CN" sz="1800">
                <a:latin typeface="Arial" panose="020B0604020202020204" pitchFamily="34" charset="0"/>
                <a:ea typeface="微软雅黑" panose="020B0503020204020204" charset="-122"/>
              </a:rPr>
              <a:t>1.</a:t>
            </a:r>
            <a:r>
              <a:rPr lang="zh-CN" altLang="en-US" sz="1800">
                <a:latin typeface="Arial" panose="020B0604020202020204" pitchFamily="34" charset="0"/>
                <a:ea typeface="微软雅黑" panose="020B0503020204020204" charset="-122"/>
              </a:rPr>
              <a:t>每天练习口算。</a:t>
            </a:r>
            <a:r>
              <a:rPr lang="en-US" altLang="zh-CN" sz="1800">
                <a:latin typeface="Arial" panose="020B0604020202020204" pitchFamily="34" charset="0"/>
                <a:ea typeface="微软雅黑" panose="020B0503020204020204" charset="-122"/>
              </a:rPr>
              <a:t>2.</a:t>
            </a:r>
            <a:r>
              <a:rPr lang="zh-CN" altLang="en-US" sz="1800">
                <a:latin typeface="Arial" panose="020B0604020202020204" pitchFamily="34" charset="0"/>
                <a:ea typeface="微软雅黑" panose="020B0503020204020204" charset="-122"/>
              </a:rPr>
              <a:t>认识人民币，和家人去体验购物。</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英语：</a:t>
            </a:r>
            <a:r>
              <a:rPr lang="en-US" altLang="zh-CN" sz="1800">
                <a:latin typeface="Arial" panose="020B0604020202020204" pitchFamily="34" charset="0"/>
                <a:ea typeface="微软雅黑" panose="020B0503020204020204" charset="-122"/>
              </a:rPr>
              <a:t>1.</a:t>
            </a:r>
            <a:r>
              <a:rPr lang="zh-CN" altLang="en-US" sz="1800">
                <a:latin typeface="Arial" panose="020B0604020202020204" pitchFamily="34" charset="0"/>
                <a:ea typeface="微软雅黑" panose="020B0503020204020204" charset="-122"/>
              </a:rPr>
              <a:t>请坚持听唱英语儿歌</a:t>
            </a:r>
            <a:r>
              <a:rPr lang="en-US" altLang="zh-CN" sz="1800">
                <a:latin typeface="Arial" panose="020B0604020202020204" pitchFamily="34" charset="0"/>
                <a:ea typeface="微软雅黑" panose="020B0503020204020204" charset="-122"/>
              </a:rPr>
              <a:t>10</a:t>
            </a:r>
            <a:r>
              <a:rPr lang="zh-CN" altLang="en-US" sz="1800">
                <a:latin typeface="Arial" panose="020B0604020202020204" pitchFamily="34" charset="0"/>
                <a:ea typeface="微软雅黑" panose="020B0503020204020204" charset="-122"/>
              </a:rPr>
              <a:t>分钟，亦可以是已学儿歌。</a:t>
            </a:r>
            <a:r>
              <a:rPr lang="en-US" altLang="zh-CN" sz="1800">
                <a:latin typeface="Arial" panose="020B0604020202020204" pitchFamily="34" charset="0"/>
                <a:ea typeface="微软雅黑" panose="020B0503020204020204" charset="-122"/>
              </a:rPr>
              <a:t>                                                                                               </a:t>
            </a:r>
            <a:endParaRPr lang="en-US" altLang="zh-CN"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           2.</a:t>
            </a:r>
            <a:r>
              <a:rPr lang="zh-CN" altLang="en-US" sz="1800">
                <a:latin typeface="Arial" panose="020B0604020202020204" pitchFamily="34" charset="0"/>
                <a:ea typeface="微软雅黑" panose="020B0503020204020204" charset="-122"/>
              </a:rPr>
              <a:t>学唱</a:t>
            </a:r>
            <a:r>
              <a:rPr lang="en-US" altLang="zh-CN" sz="1800">
                <a:latin typeface="Arial" panose="020B0604020202020204" pitchFamily="34" charset="0"/>
                <a:ea typeface="微软雅黑" panose="020B0503020204020204" charset="-122"/>
              </a:rPr>
              <a:t>fruit </a:t>
            </a:r>
            <a:r>
              <a:rPr lang="zh-CN" altLang="en-US" sz="1800">
                <a:latin typeface="Arial" panose="020B0604020202020204" pitchFamily="34" charset="0"/>
                <a:ea typeface="微软雅黑" panose="020B0503020204020204" charset="-122"/>
              </a:rPr>
              <a:t>儿歌。</a:t>
            </a:r>
            <a:r>
              <a:rPr lang="en-US" altLang="zh-CN" sz="1800">
                <a:latin typeface="Arial" panose="020B0604020202020204" pitchFamily="34" charset="0"/>
                <a:ea typeface="微软雅黑" panose="020B0503020204020204" charset="-122"/>
              </a:rPr>
              <a:t>                                                                                                 </a:t>
            </a:r>
            <a:endParaRPr lang="en-US" altLang="zh-CN"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           3.</a:t>
            </a:r>
            <a:r>
              <a:rPr lang="zh-CN" altLang="en-US" sz="1800">
                <a:latin typeface="Arial" panose="020B0604020202020204" pitchFamily="34" charset="0"/>
                <a:ea typeface="微软雅黑" panose="020B0503020204020204" charset="-122"/>
              </a:rPr>
              <a:t>积极准备英语口语大赛。</a:t>
            </a:r>
            <a:r>
              <a:rPr lang="en-US" altLang="zh-CN" sz="1800">
                <a:latin typeface="Arial" panose="020B0604020202020204" pitchFamily="34" charset="0"/>
                <a:ea typeface="微软雅黑" panose="020B0503020204020204" charset="-122"/>
              </a:rPr>
              <a:t> </a:t>
            </a:r>
            <a:endParaRPr lang="en-US" altLang="zh-CN"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体育：竞速跳绳，双脚跳，每次一分钟，然后休息一分钟，共三组。</a:t>
            </a:r>
            <a:r>
              <a:rPr lang="en-US" altLang="zh-CN" sz="1800">
                <a:latin typeface="Arial" panose="020B0604020202020204" pitchFamily="34" charset="0"/>
                <a:ea typeface="微软雅黑" panose="020B0503020204020204" charset="-122"/>
              </a:rPr>
              <a:t>                                                                                                                                                                                                                                                                                                                   </a:t>
            </a:r>
            <a:endParaRPr lang="en-US" altLang="zh-CN"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两脚交替跳绳，每次一分钟，然后休息一分钟，共三组（要求每一</a:t>
            </a:r>
            <a:r>
              <a:rPr lang="en-US" altLang="zh-CN" sz="1800">
                <a:latin typeface="Arial" panose="020B0604020202020204" pitchFamily="34" charset="0"/>
                <a:ea typeface="微软雅黑" panose="020B0503020204020204" charset="-122"/>
              </a:rPr>
              <a:t>  </a:t>
            </a:r>
            <a:endParaRPr lang="en-US" altLang="zh-CN"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分钟跳</a:t>
            </a:r>
            <a:r>
              <a:rPr lang="en-US" altLang="zh-CN" sz="1800">
                <a:latin typeface="Arial" panose="020B0604020202020204" pitchFamily="34" charset="0"/>
                <a:ea typeface="微软雅黑" panose="020B0503020204020204" charset="-122"/>
              </a:rPr>
              <a:t>130</a:t>
            </a:r>
            <a:r>
              <a:rPr lang="zh-CN" altLang="en-US" sz="1800">
                <a:latin typeface="Arial" panose="020B0604020202020204" pitchFamily="34" charset="0"/>
                <a:ea typeface="微软雅黑" panose="020B0503020204020204" charset="-122"/>
              </a:rPr>
              <a:t>个以上），每天练习一次。</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美术：</a:t>
            </a:r>
            <a:r>
              <a:rPr lang="en-US" altLang="zh-CN" sz="1800">
                <a:latin typeface="Arial" panose="020B0604020202020204" pitchFamily="34" charset="0"/>
                <a:ea typeface="微软雅黑" panose="020B0503020204020204" charset="-122"/>
              </a:rPr>
              <a:t>1.</a:t>
            </a:r>
            <a:r>
              <a:rPr lang="zh-CN" altLang="en-US" sz="1800">
                <a:latin typeface="Arial" panose="020B0604020202020204" pitchFamily="34" charset="0"/>
                <a:ea typeface="微软雅黑" panose="020B0503020204020204" charset="-122"/>
              </a:rPr>
              <a:t>依据自己班班主任布置的艺术节内容和形式，认真完成作品并开</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 </a:t>
            </a:r>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学上交到本班。</a:t>
            </a:r>
            <a:r>
              <a:rPr lang="en-US" altLang="zh-CN" sz="1800">
                <a:latin typeface="Arial" panose="020B0604020202020204" pitchFamily="34" charset="0"/>
                <a:ea typeface="微软雅黑" panose="020B0503020204020204" charset="-122"/>
              </a:rPr>
              <a:t>2.</a:t>
            </a:r>
            <a:r>
              <a:rPr lang="zh-CN" altLang="en-US" sz="1800">
                <a:latin typeface="Arial" panose="020B0604020202020204" pitchFamily="34" charset="0"/>
                <a:ea typeface="微软雅黑" panose="020B0503020204020204" charset="-122"/>
              </a:rPr>
              <a:t>结合节日，备好下一单元上课必需品：选择各行</a:t>
            </a:r>
            <a:r>
              <a:rPr lang="en-US" altLang="zh-CN" sz="1800">
                <a:latin typeface="Arial" panose="020B0604020202020204" pitchFamily="34" charset="0"/>
                <a:ea typeface="微软雅黑" panose="020B0503020204020204" charset="-122"/>
              </a:rPr>
              <a:t>   </a:t>
            </a:r>
            <a:endParaRPr lang="en-US" altLang="zh-CN"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各业其中之一的单人或多人劳动场景，上网搜集打印、拍摄打印、</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 </a:t>
            </a:r>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报纸</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图书）等剪贴好，留存好等消息上课用。</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 </a:t>
            </a:r>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（注：打印在</a:t>
            </a:r>
            <a:r>
              <a:rPr lang="en-US" altLang="zh-CN" sz="1800">
                <a:latin typeface="Arial" panose="020B0604020202020204" pitchFamily="34" charset="0"/>
                <a:ea typeface="微软雅黑" panose="020B0503020204020204" charset="-122"/>
              </a:rPr>
              <a:t>A4</a:t>
            </a:r>
            <a:r>
              <a:rPr lang="zh-CN" altLang="en-US" sz="1800">
                <a:latin typeface="Arial" panose="020B0604020202020204" pitchFamily="34" charset="0"/>
                <a:ea typeface="微软雅黑" panose="020B0503020204020204" charset="-122"/>
              </a:rPr>
              <a:t>纸的一半上，方便孩子用，作业本太小的）。</a:t>
            </a:r>
            <a:endParaRPr lang="zh-CN" altLang="en-US" sz="1800">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55327" y="3804557"/>
            <a:ext cx="3632200" cy="272415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385" y="5006340"/>
            <a:ext cx="1880870" cy="1410970"/>
          </a:xfrm>
          <a:prstGeom prst="rect">
            <a:avLst/>
          </a:prstGeom>
        </p:spPr>
      </p:pic>
      <p:sp>
        <p:nvSpPr>
          <p:cNvPr id="2" name="文本框 1"/>
          <p:cNvSpPr txBox="1"/>
          <p:nvPr/>
        </p:nvSpPr>
        <p:spPr>
          <a:xfrm>
            <a:off x="1293495" y="1231900"/>
            <a:ext cx="7647305" cy="2799715"/>
          </a:xfrm>
          <a:prstGeom prst="rect">
            <a:avLst/>
          </a:prstGeom>
        </p:spPr>
        <p:txBody>
          <a:bodyPr wrap="square">
            <a:noAutofit/>
            <a:extLst>
              <a:ext uri="{4A0BC546-FE56-4ADE-93B0-CB8AF2F6F144}">
                <wpsdc:textFrameExt xmlns:wpsdc="http://www.wps.cn/officeDocument/2022/drawingmlCustomData" type="text"/>
              </a:ext>
            </a:extLst>
          </a:bodyPr>
          <a:p>
            <a:pPr algn="l"/>
            <a:r>
              <a:rPr lang="zh-CN" altLang="zh-CN" sz="1800">
                <a:latin typeface="Arial" panose="020B0604020202020204" pitchFamily="34" charset="0"/>
                <a:ea typeface="微软雅黑" panose="020B0503020204020204" charset="-122"/>
              </a:rPr>
              <a:t>一年级</a:t>
            </a:r>
            <a:endParaRPr lang="zh-CN" altLang="zh-CN"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安全：</a:t>
            </a:r>
            <a:r>
              <a:rPr lang="en-US" altLang="zh-CN" sz="1800">
                <a:latin typeface="Arial" panose="020B0604020202020204" pitchFamily="34" charset="0"/>
                <a:ea typeface="微软雅黑" panose="020B0503020204020204" charset="-122"/>
              </a:rPr>
              <a:t>1.</a:t>
            </a:r>
            <a:r>
              <a:rPr lang="zh-CN" altLang="en-US" sz="1800">
                <a:latin typeface="Arial" panose="020B0604020202020204" pitchFamily="34" charset="0"/>
                <a:ea typeface="微软雅黑" panose="020B0503020204020204" charset="-122"/>
              </a:rPr>
              <a:t>防溺水</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请同学们不要到池塘、水库等地方玩水，没有成年人陪同</a:t>
            </a:r>
            <a:r>
              <a:rPr lang="en-US" altLang="zh-CN" sz="1800">
                <a:latin typeface="Arial" panose="020B0604020202020204" pitchFamily="34" charset="0"/>
                <a:ea typeface="微软雅黑" panose="020B0503020204020204" charset="-122"/>
              </a:rPr>
              <a:t>  </a:t>
            </a:r>
            <a:endParaRPr lang="en-US" altLang="zh-CN"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不得下水游泳。</a:t>
            </a:r>
            <a:endParaRPr lang="zh-CN" altLang="en-US"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           2.</a:t>
            </a:r>
            <a:r>
              <a:rPr lang="zh-CN" altLang="en-US" sz="1800">
                <a:latin typeface="Arial" panose="020B0604020202020204" pitchFamily="34" charset="0"/>
                <a:ea typeface="微软雅黑" panose="020B0503020204020204" charset="-122"/>
              </a:rPr>
              <a:t>防食物中毒</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请同学们注意饮食卫生，防止病从口入。不吃过期、</a:t>
            </a:r>
            <a:r>
              <a:rPr lang="en-US" altLang="zh-CN" sz="1800">
                <a:latin typeface="Arial" panose="020B0604020202020204" pitchFamily="34" charset="0"/>
                <a:ea typeface="微软雅黑" panose="020B0503020204020204" charset="-122"/>
              </a:rPr>
              <a:t> </a:t>
            </a:r>
            <a:endParaRPr lang="en-US" altLang="zh-CN"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变质食品、不吃无商标、无生产日期、无保质期的三无食品，不</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 </a:t>
            </a:r>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吃残余农药毒性的蔬菜、水果</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少吃生冷食品，少喝冷饮，防止食</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 </a:t>
            </a:r>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物中毒和流行性疾病的发生。</a:t>
            </a:r>
            <a:endParaRPr lang="zh-CN" altLang="en-US"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           3.</a:t>
            </a:r>
            <a:r>
              <a:rPr lang="zh-CN" altLang="en-US" sz="1800">
                <a:latin typeface="Arial" panose="020B0604020202020204" pitchFamily="34" charset="0"/>
                <a:ea typeface="微软雅黑" panose="020B0503020204020204" charset="-122"/>
              </a:rPr>
              <a:t>防交通事故</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请同学们自觉遵守交通规则，不得在机动车道上行走，</a:t>
            </a:r>
            <a:r>
              <a:rPr lang="en-US" altLang="zh-CN" sz="1800">
                <a:latin typeface="Arial" panose="020B0604020202020204" pitchFamily="34" charset="0"/>
                <a:ea typeface="微软雅黑" panose="020B0503020204020204" charset="-122"/>
              </a:rPr>
              <a:t> </a:t>
            </a:r>
            <a:endParaRPr lang="en-US" altLang="zh-CN"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不在路上并排走，相互追赶，嬉戏打闹。</a:t>
            </a:r>
            <a:endParaRPr lang="zh-CN" altLang="en-US"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           4. </a:t>
            </a:r>
            <a:r>
              <a:rPr lang="zh-CN" altLang="en-US" sz="1800">
                <a:latin typeface="Arial" panose="020B0604020202020204" pitchFamily="34" charset="0"/>
                <a:ea typeface="微软雅黑" panose="020B0503020204020204" charset="-122"/>
              </a:rPr>
              <a:t>平时注意个人卫生</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做到勤换衣物，勤洗澡、洗头，不留指甲。</a:t>
            </a:r>
            <a:endParaRPr lang="zh-CN" altLang="en-US"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           5.</a:t>
            </a:r>
            <a:r>
              <a:rPr lang="zh-CN" altLang="en-US" sz="1800">
                <a:latin typeface="Arial" panose="020B0604020202020204" pitchFamily="34" charset="0"/>
                <a:ea typeface="微软雅黑" panose="020B0503020204020204" charset="-122"/>
              </a:rPr>
              <a:t>注意用电用火安全</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不要随意乱开电气设备或煤气设备。手湿的</a:t>
            </a:r>
            <a:r>
              <a:rPr lang="en-US" altLang="zh-CN" sz="1800">
                <a:latin typeface="Arial" panose="020B0604020202020204" pitchFamily="34" charset="0"/>
                <a:ea typeface="微软雅黑" panose="020B0503020204020204" charset="-122"/>
              </a:rPr>
              <a:t>     </a:t>
            </a:r>
            <a:endParaRPr lang="en-US" altLang="zh-CN"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话不要去拔插头。</a:t>
            </a:r>
            <a:endParaRPr lang="zh-CN" altLang="en-US" sz="1800">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55327" y="3804557"/>
            <a:ext cx="3632200" cy="272415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385" y="5006340"/>
            <a:ext cx="1880870" cy="1410970"/>
          </a:xfrm>
          <a:prstGeom prst="rect">
            <a:avLst/>
          </a:prstGeom>
        </p:spPr>
      </p:pic>
      <p:sp>
        <p:nvSpPr>
          <p:cNvPr id="2" name="文本框 1"/>
          <p:cNvSpPr txBox="1"/>
          <p:nvPr/>
        </p:nvSpPr>
        <p:spPr>
          <a:xfrm>
            <a:off x="1293495" y="1231900"/>
            <a:ext cx="7647305" cy="2799715"/>
          </a:xfrm>
          <a:prstGeom prst="rect">
            <a:avLst/>
          </a:prstGeom>
        </p:spPr>
        <p:txBody>
          <a:bodyPr wrap="square">
            <a:noAutofit/>
            <a:extLst>
              <a:ext uri="{4A0BC546-FE56-4ADE-93B0-CB8AF2F6F144}">
                <wpsdc:textFrameExt xmlns:wpsdc="http://www.wps.cn/officeDocument/2022/drawingmlCustomData" type="text"/>
              </a:ext>
            </a:extLst>
          </a:bodyPr>
          <a:p>
            <a:pPr algn="l"/>
            <a:r>
              <a:rPr lang="zh-CN" altLang="zh-CN" sz="2400">
                <a:latin typeface="Arial" panose="020B0604020202020204" pitchFamily="34" charset="0"/>
                <a:ea typeface="微软雅黑" panose="020B0503020204020204" charset="-122"/>
              </a:rPr>
              <a:t>二年级</a:t>
            </a:r>
            <a:endParaRPr lang="zh-CN" altLang="zh-CN" sz="2400">
              <a:latin typeface="Arial" panose="020B0604020202020204" pitchFamily="34" charset="0"/>
              <a:ea typeface="微软雅黑" panose="020B0503020204020204" charset="-122"/>
            </a:endParaRPr>
          </a:p>
          <a:p>
            <a:pPr algn="l"/>
            <a:r>
              <a:rPr lang="zh-CN" altLang="en-US" sz="2400">
                <a:latin typeface="Arial" panose="020B0604020202020204" pitchFamily="34" charset="0"/>
                <a:ea typeface="微软雅黑" panose="020B0503020204020204" charset="-122"/>
              </a:rPr>
              <a:t>语文：</a:t>
            </a:r>
            <a:r>
              <a:rPr lang="en-US" altLang="zh-CN" sz="2400">
                <a:latin typeface="Arial" panose="020B0604020202020204" pitchFamily="34" charset="0"/>
                <a:ea typeface="微软雅黑" panose="020B0503020204020204" charset="-122"/>
              </a:rPr>
              <a:t>1.</a:t>
            </a:r>
            <a:r>
              <a:rPr lang="zh-CN" altLang="en-US" sz="2400">
                <a:latin typeface="Arial" panose="020B0604020202020204" pitchFamily="34" charset="0"/>
                <a:ea typeface="微软雅黑" panose="020B0503020204020204" charset="-122"/>
              </a:rPr>
              <a:t>五一游记一篇或读后感笔记。</a:t>
            </a:r>
            <a:r>
              <a:rPr lang="en-US" altLang="zh-CN" sz="2400">
                <a:latin typeface="Arial" panose="020B0604020202020204" pitchFamily="34" charset="0"/>
                <a:ea typeface="微软雅黑" panose="020B0503020204020204" charset="-122"/>
              </a:rPr>
              <a:t>2.</a:t>
            </a:r>
            <a:r>
              <a:rPr lang="zh-CN" altLang="en-US" sz="2400">
                <a:latin typeface="Arial" panose="020B0604020202020204" pitchFamily="34" charset="0"/>
                <a:ea typeface="微软雅黑" panose="020B0503020204020204" charset="-122"/>
              </a:rPr>
              <a:t>复习第五单元。</a:t>
            </a:r>
            <a:r>
              <a:rPr lang="en-US" altLang="zh-CN" sz="2400">
                <a:latin typeface="Arial" panose="020B0604020202020204" pitchFamily="34" charset="0"/>
                <a:ea typeface="微软雅黑" panose="020B0503020204020204" charset="-122"/>
              </a:rPr>
              <a:t>              </a:t>
            </a:r>
            <a:endParaRPr lang="en-US" altLang="zh-CN" sz="2400">
              <a:latin typeface="Arial" panose="020B0604020202020204" pitchFamily="34" charset="0"/>
              <a:ea typeface="微软雅黑" panose="020B0503020204020204" charset="-122"/>
            </a:endParaRPr>
          </a:p>
          <a:p>
            <a:pPr algn="l"/>
            <a:r>
              <a:rPr lang="en-US" altLang="zh-CN" sz="2400">
                <a:latin typeface="Arial" panose="020B0604020202020204" pitchFamily="34" charset="0"/>
                <a:ea typeface="微软雅黑" panose="020B0503020204020204" charset="-122"/>
              </a:rPr>
              <a:t>           3.</a:t>
            </a:r>
            <a:r>
              <a:rPr lang="zh-CN" altLang="en-US" sz="2400">
                <a:latin typeface="Arial" panose="020B0604020202020204" pitchFamily="34" charset="0"/>
                <a:ea typeface="微软雅黑" panose="020B0503020204020204" charset="-122"/>
              </a:rPr>
              <a:t>预习课文。</a:t>
            </a:r>
            <a:endParaRPr lang="zh-CN" altLang="en-US" sz="2400">
              <a:latin typeface="Arial" panose="020B0604020202020204" pitchFamily="34" charset="0"/>
              <a:ea typeface="微软雅黑" panose="020B0503020204020204" charset="-122"/>
            </a:endParaRPr>
          </a:p>
          <a:p>
            <a:pPr algn="l"/>
            <a:r>
              <a:rPr lang="zh-CN" altLang="en-US" sz="2400">
                <a:latin typeface="Arial" panose="020B0604020202020204" pitchFamily="34" charset="0"/>
                <a:ea typeface="微软雅黑" panose="020B0503020204020204" charset="-122"/>
              </a:rPr>
              <a:t>数学：一张单元卷</a:t>
            </a:r>
            <a:endParaRPr lang="zh-CN" altLang="en-US" sz="2400">
              <a:latin typeface="Arial" panose="020B0604020202020204" pitchFamily="34" charset="0"/>
              <a:ea typeface="微软雅黑" panose="020B0503020204020204" charset="-122"/>
            </a:endParaRPr>
          </a:p>
          <a:p>
            <a:pPr algn="l"/>
            <a:r>
              <a:rPr lang="zh-CN" altLang="en-US" sz="2400">
                <a:latin typeface="Arial" panose="020B0604020202020204" pitchFamily="34" charset="0"/>
                <a:ea typeface="微软雅黑" panose="020B0503020204020204" charset="-122"/>
              </a:rPr>
              <a:t>英语：复习五、六、七三个单元的歌曲与绘本</a:t>
            </a:r>
            <a:endParaRPr lang="zh-CN" altLang="en-US" sz="2400">
              <a:latin typeface="Arial" panose="020B0604020202020204" pitchFamily="34" charset="0"/>
              <a:ea typeface="微软雅黑" panose="020B0503020204020204" charset="-122"/>
            </a:endParaRPr>
          </a:p>
          <a:p>
            <a:pPr algn="l"/>
            <a:r>
              <a:rPr lang="zh-CN" altLang="en-US" sz="2400">
                <a:latin typeface="Arial" panose="020B0604020202020204" pitchFamily="34" charset="0"/>
                <a:ea typeface="微软雅黑" panose="020B0503020204020204" charset="-122"/>
              </a:rPr>
              <a:t>音乐：练唱歌曲</a:t>
            </a:r>
            <a:endParaRPr lang="zh-CN" altLang="en-US" sz="2400">
              <a:latin typeface="Arial" panose="020B0604020202020204" pitchFamily="34" charset="0"/>
              <a:ea typeface="微软雅黑" panose="020B0503020204020204" charset="-122"/>
            </a:endParaRPr>
          </a:p>
          <a:p>
            <a:pPr algn="l"/>
            <a:r>
              <a:rPr lang="zh-CN" altLang="en-US" sz="2400">
                <a:latin typeface="Arial" panose="020B0604020202020204" pitchFamily="34" charset="0"/>
                <a:ea typeface="微软雅黑" panose="020B0503020204020204" charset="-122"/>
              </a:rPr>
              <a:t>体育：</a:t>
            </a:r>
            <a:r>
              <a:rPr lang="en-US" altLang="zh-CN" sz="2400">
                <a:latin typeface="Arial" panose="020B0604020202020204" pitchFamily="34" charset="0"/>
                <a:ea typeface="微软雅黑" panose="020B0503020204020204" charset="-122"/>
              </a:rPr>
              <a:t>1.</a:t>
            </a:r>
            <a:r>
              <a:rPr lang="zh-CN" altLang="en-US" sz="2400">
                <a:latin typeface="Arial" panose="020B0604020202020204" pitchFamily="34" charset="0"/>
                <a:ea typeface="微软雅黑" panose="020B0503020204020204" charset="-122"/>
              </a:rPr>
              <a:t>每天跳绳，</a:t>
            </a:r>
            <a:r>
              <a:rPr lang="en-US" altLang="zh-CN" sz="2400">
                <a:latin typeface="Arial" panose="020B0604020202020204" pitchFamily="34" charset="0"/>
                <a:ea typeface="微软雅黑" panose="020B0503020204020204" charset="-122"/>
              </a:rPr>
              <a:t>200</a:t>
            </a:r>
            <a:r>
              <a:rPr lang="zh-CN" altLang="en-US" sz="2400">
                <a:latin typeface="Arial" panose="020B0604020202020204" pitchFamily="34" charset="0"/>
                <a:ea typeface="微软雅黑" panose="020B0503020204020204" charset="-122"/>
              </a:rPr>
              <a:t>个一组，共三组。</a:t>
            </a:r>
            <a:endParaRPr lang="zh-CN" altLang="en-US" sz="2400">
              <a:latin typeface="Arial" panose="020B0604020202020204" pitchFamily="34" charset="0"/>
              <a:ea typeface="微软雅黑" panose="020B0503020204020204" charset="-122"/>
            </a:endParaRPr>
          </a:p>
          <a:p>
            <a:pPr algn="l"/>
            <a:r>
              <a:rPr lang="zh-CN" altLang="en-US" sz="2400">
                <a:latin typeface="Arial" panose="020B0604020202020204" pitchFamily="34" charset="0"/>
                <a:ea typeface="微软雅黑" panose="020B0503020204020204" charset="-122"/>
              </a:rPr>
              <a:t> </a:t>
            </a:r>
            <a:r>
              <a:rPr lang="en-US" altLang="zh-CN" sz="2400">
                <a:latin typeface="Arial" panose="020B0604020202020204" pitchFamily="34" charset="0"/>
                <a:ea typeface="微软雅黑" panose="020B0503020204020204" charset="-122"/>
              </a:rPr>
              <a:t>          2.</a:t>
            </a:r>
            <a:r>
              <a:rPr lang="zh-CN" altLang="en-US" sz="2400">
                <a:latin typeface="Arial" panose="020B0604020202020204" pitchFamily="34" charset="0"/>
                <a:ea typeface="微软雅黑" panose="020B0503020204020204" charset="-122"/>
              </a:rPr>
              <a:t>仰卧起坐</a:t>
            </a:r>
            <a:r>
              <a:rPr lang="en-US" altLang="zh-CN" sz="2400">
                <a:latin typeface="Arial" panose="020B0604020202020204" pitchFamily="34" charset="0"/>
                <a:ea typeface="微软雅黑" panose="020B0503020204020204" charset="-122"/>
              </a:rPr>
              <a:t>20</a:t>
            </a:r>
            <a:r>
              <a:rPr lang="zh-CN" altLang="en-US" sz="2400">
                <a:latin typeface="Arial" panose="020B0604020202020204" pitchFamily="34" charset="0"/>
                <a:ea typeface="微软雅黑" panose="020B0503020204020204" charset="-122"/>
              </a:rPr>
              <a:t>个一组，共两组。</a:t>
            </a:r>
            <a:endParaRPr lang="zh-CN" altLang="en-US" sz="2400">
              <a:latin typeface="Arial" panose="020B0604020202020204" pitchFamily="34" charset="0"/>
              <a:ea typeface="微软雅黑" panose="020B0503020204020204" charset="-122"/>
            </a:endParaRPr>
          </a:p>
          <a:p>
            <a:pPr algn="l"/>
            <a:r>
              <a:rPr lang="zh-CN" altLang="en-US" sz="2400">
                <a:latin typeface="Arial" panose="020B0604020202020204" pitchFamily="34" charset="0"/>
                <a:ea typeface="微软雅黑" panose="020B0503020204020204" charset="-122"/>
              </a:rPr>
              <a:t> </a:t>
            </a:r>
            <a:r>
              <a:rPr lang="en-US" altLang="zh-CN" sz="2400">
                <a:latin typeface="Arial" panose="020B0604020202020204" pitchFamily="34" charset="0"/>
                <a:ea typeface="微软雅黑" panose="020B0503020204020204" charset="-122"/>
              </a:rPr>
              <a:t>          3.</a:t>
            </a:r>
            <a:r>
              <a:rPr lang="zh-CN" altLang="en-US" sz="2400">
                <a:latin typeface="Arial" panose="020B0604020202020204" pitchFamily="34" charset="0"/>
                <a:ea typeface="微软雅黑" panose="020B0503020204020204" charset="-122"/>
              </a:rPr>
              <a:t>坐位体前屈</a:t>
            </a:r>
            <a:r>
              <a:rPr lang="en-US" altLang="zh-CN" sz="2400">
                <a:latin typeface="Arial" panose="020B0604020202020204" pitchFamily="34" charset="0"/>
                <a:ea typeface="微软雅黑" panose="020B0503020204020204" charset="-122"/>
              </a:rPr>
              <a:t>5</a:t>
            </a:r>
            <a:r>
              <a:rPr lang="zh-CN" altLang="en-US" sz="2400">
                <a:latin typeface="Arial" panose="020B0604020202020204" pitchFamily="34" charset="0"/>
                <a:ea typeface="微软雅黑" panose="020B0503020204020204" charset="-122"/>
              </a:rPr>
              <a:t>分钟。</a:t>
            </a:r>
            <a:endParaRPr lang="zh-CN" altLang="en-US" sz="2400">
              <a:latin typeface="Arial" panose="020B0604020202020204" pitchFamily="34" charset="0"/>
              <a:ea typeface="微软雅黑" panose="020B0503020204020204" charset="-122"/>
            </a:endParaRPr>
          </a:p>
          <a:p>
            <a:pPr algn="l"/>
            <a:r>
              <a:rPr lang="zh-CN" altLang="en-US" sz="2400">
                <a:latin typeface="Arial" panose="020B0604020202020204" pitchFamily="34" charset="0"/>
                <a:ea typeface="微软雅黑" panose="020B0503020204020204" charset="-122"/>
              </a:rPr>
              <a:t>美术：完成手工作品</a:t>
            </a:r>
            <a:endParaRPr lang="zh-CN" altLang="en-US" sz="2400">
              <a:latin typeface="Arial" panose="020B0604020202020204" pitchFamily="34" charset="0"/>
              <a:ea typeface="微软雅黑" panose="020B0503020204020204" charset="-122"/>
            </a:endParaRPr>
          </a:p>
          <a:p>
            <a:pPr algn="l"/>
            <a:r>
              <a:rPr lang="zh-CN" altLang="en-US" sz="2400">
                <a:latin typeface="Arial" panose="020B0604020202020204" pitchFamily="34" charset="0"/>
                <a:ea typeface="微软雅黑" panose="020B0503020204020204" charset="-122"/>
              </a:rPr>
              <a:t>劳动：洗红领巾、整理书包</a:t>
            </a:r>
            <a:endParaRPr lang="zh-CN" altLang="en-US" sz="2400">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55327" y="3804557"/>
            <a:ext cx="3632200" cy="272415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385" y="5006340"/>
            <a:ext cx="1880870" cy="1410970"/>
          </a:xfrm>
          <a:prstGeom prst="rect">
            <a:avLst/>
          </a:prstGeom>
        </p:spPr>
      </p:pic>
      <p:sp>
        <p:nvSpPr>
          <p:cNvPr id="2" name="文本框 1"/>
          <p:cNvSpPr txBox="1"/>
          <p:nvPr/>
        </p:nvSpPr>
        <p:spPr>
          <a:xfrm>
            <a:off x="1293495" y="1231900"/>
            <a:ext cx="7647305" cy="2799715"/>
          </a:xfrm>
          <a:prstGeom prst="rect">
            <a:avLst/>
          </a:prstGeom>
        </p:spPr>
        <p:txBody>
          <a:bodyPr wrap="square">
            <a:noAutofit/>
            <a:extLst>
              <a:ext uri="{4A0BC546-FE56-4ADE-93B0-CB8AF2F6F144}">
                <wpsdc:textFrameExt xmlns:wpsdc="http://www.wps.cn/officeDocument/2022/drawingmlCustomData" type="text"/>
              </a:ext>
            </a:extLst>
          </a:bodyPr>
          <a:p>
            <a:pPr algn="l"/>
            <a:r>
              <a:rPr lang="zh-CN" altLang="zh-CN" sz="2400">
                <a:latin typeface="Arial" panose="020B0604020202020204" pitchFamily="34" charset="0"/>
                <a:ea typeface="微软雅黑" panose="020B0503020204020204" charset="-122"/>
              </a:rPr>
              <a:t>三年级</a:t>
            </a:r>
            <a:endParaRPr lang="zh-CN" altLang="zh-CN" sz="2400">
              <a:latin typeface="Arial" panose="020B0604020202020204" pitchFamily="34" charset="0"/>
              <a:ea typeface="微软雅黑" panose="020B0503020204020204" charset="-122"/>
            </a:endParaRPr>
          </a:p>
          <a:p>
            <a:pPr algn="l"/>
            <a:r>
              <a:rPr lang="zh-CN" altLang="en-US" sz="2400">
                <a:latin typeface="Arial" panose="020B0604020202020204" pitchFamily="34" charset="0"/>
                <a:ea typeface="微软雅黑" panose="020B0503020204020204" charset="-122"/>
              </a:rPr>
              <a:t>语文：</a:t>
            </a:r>
            <a:r>
              <a:rPr lang="en-US" altLang="zh-CN" sz="2400">
                <a:latin typeface="Arial" panose="020B0604020202020204" pitchFamily="34" charset="0"/>
                <a:ea typeface="微软雅黑" panose="020B0503020204020204" charset="-122"/>
              </a:rPr>
              <a:t>1.</a:t>
            </a:r>
            <a:r>
              <a:rPr lang="zh-CN" altLang="en-US" sz="2400">
                <a:latin typeface="Arial" panose="020B0604020202020204" pitchFamily="34" charset="0"/>
                <a:ea typeface="微软雅黑" panose="020B0503020204020204" charset="-122"/>
              </a:rPr>
              <a:t>每天坚持读书。</a:t>
            </a:r>
            <a:endParaRPr lang="zh-CN" altLang="en-US" sz="2400">
              <a:latin typeface="Arial" panose="020B0604020202020204" pitchFamily="34" charset="0"/>
              <a:ea typeface="微软雅黑" panose="020B0503020204020204" charset="-122"/>
            </a:endParaRPr>
          </a:p>
          <a:p>
            <a:pPr algn="l"/>
            <a:r>
              <a:rPr lang="en-US" altLang="zh-CN" sz="2400">
                <a:latin typeface="Arial" panose="020B0604020202020204" pitchFamily="34" charset="0"/>
                <a:ea typeface="微软雅黑" panose="020B0503020204020204" charset="-122"/>
              </a:rPr>
              <a:t>           2.</a:t>
            </a:r>
            <a:r>
              <a:rPr lang="zh-CN" altLang="en-US" sz="2400">
                <a:latin typeface="Arial" panose="020B0604020202020204" pitchFamily="34" charset="0"/>
                <a:ea typeface="微软雅黑" panose="020B0503020204020204" charset="-122"/>
              </a:rPr>
              <a:t>预习新课。</a:t>
            </a:r>
            <a:endParaRPr lang="zh-CN" altLang="en-US" sz="2400">
              <a:latin typeface="Arial" panose="020B0604020202020204" pitchFamily="34" charset="0"/>
              <a:ea typeface="微软雅黑" panose="020B0503020204020204" charset="-122"/>
            </a:endParaRPr>
          </a:p>
          <a:p>
            <a:pPr algn="l"/>
            <a:r>
              <a:rPr lang="en-US" altLang="zh-CN" sz="2400">
                <a:latin typeface="Arial" panose="020B0604020202020204" pitchFamily="34" charset="0"/>
                <a:ea typeface="微软雅黑" panose="020B0503020204020204" charset="-122"/>
              </a:rPr>
              <a:t>           3.</a:t>
            </a:r>
            <a:r>
              <a:rPr lang="zh-CN" altLang="en-US" sz="2400">
                <a:latin typeface="Arial" panose="020B0604020202020204" pitchFamily="34" charset="0"/>
                <a:ea typeface="微软雅黑" panose="020B0503020204020204" charset="-122"/>
              </a:rPr>
              <a:t>复习五六单元。</a:t>
            </a:r>
            <a:endParaRPr lang="zh-CN" altLang="en-US" sz="2400">
              <a:latin typeface="Arial" panose="020B0604020202020204" pitchFamily="34" charset="0"/>
              <a:ea typeface="微软雅黑" panose="020B0503020204020204" charset="-122"/>
            </a:endParaRPr>
          </a:p>
          <a:p>
            <a:pPr algn="l"/>
            <a:endParaRPr lang="zh-CN" altLang="en-US" sz="2400">
              <a:latin typeface="Arial" panose="020B0604020202020204" pitchFamily="34" charset="0"/>
              <a:ea typeface="微软雅黑" panose="020B0503020204020204" charset="-122"/>
            </a:endParaRPr>
          </a:p>
          <a:p>
            <a:pPr algn="l"/>
            <a:r>
              <a:rPr lang="zh-CN" altLang="en-US" sz="2400">
                <a:latin typeface="Arial" panose="020B0604020202020204" pitchFamily="34" charset="0"/>
                <a:ea typeface="微软雅黑" panose="020B0503020204020204" charset="-122"/>
              </a:rPr>
              <a:t>数学</a:t>
            </a:r>
            <a:r>
              <a:rPr lang="en-US" altLang="zh-CN" sz="2400">
                <a:latin typeface="Arial" panose="020B0604020202020204" pitchFamily="34" charset="0"/>
                <a:ea typeface="微软雅黑" panose="020B0503020204020204" charset="-122"/>
              </a:rPr>
              <a:t>:1.</a:t>
            </a:r>
            <a:r>
              <a:rPr lang="zh-CN" altLang="en-US" sz="2400">
                <a:latin typeface="Arial" panose="020B0604020202020204" pitchFamily="34" charset="0"/>
                <a:ea typeface="微软雅黑" panose="020B0503020204020204" charset="-122"/>
              </a:rPr>
              <a:t>一份综合练习。</a:t>
            </a:r>
            <a:endParaRPr lang="zh-CN" altLang="en-US" sz="2400">
              <a:latin typeface="Arial" panose="020B0604020202020204" pitchFamily="34" charset="0"/>
              <a:ea typeface="微软雅黑" panose="020B0503020204020204" charset="-122"/>
            </a:endParaRPr>
          </a:p>
          <a:p>
            <a:pPr algn="l"/>
            <a:r>
              <a:rPr lang="en-US" altLang="zh-CN" sz="2400">
                <a:latin typeface="Arial" panose="020B0604020202020204" pitchFamily="34" charset="0"/>
                <a:ea typeface="微软雅黑" panose="020B0503020204020204" charset="-122"/>
              </a:rPr>
              <a:t>         2.</a:t>
            </a:r>
            <a:r>
              <a:rPr lang="zh-CN" altLang="en-US" sz="2400">
                <a:latin typeface="Arial" panose="020B0604020202020204" pitchFamily="34" charset="0"/>
                <a:ea typeface="微软雅黑" panose="020B0503020204020204" charset="-122"/>
              </a:rPr>
              <a:t>四页每日约题。</a:t>
            </a:r>
            <a:endParaRPr lang="zh-CN" altLang="en-US" sz="2400">
              <a:latin typeface="Arial" panose="020B0604020202020204" pitchFamily="34" charset="0"/>
              <a:ea typeface="微软雅黑" panose="020B0503020204020204" charset="-122"/>
            </a:endParaRPr>
          </a:p>
          <a:p>
            <a:pPr algn="l"/>
            <a:endParaRPr lang="en-US" altLang="zh-CN" sz="2400">
              <a:latin typeface="Arial" panose="020B0604020202020204" pitchFamily="34" charset="0"/>
              <a:ea typeface="微软雅黑" panose="020B0503020204020204" charset="-122"/>
            </a:endParaRPr>
          </a:p>
          <a:p>
            <a:pPr algn="l"/>
            <a:r>
              <a:rPr lang="zh-CN" altLang="en-US" sz="2400">
                <a:latin typeface="Arial" panose="020B0604020202020204" pitchFamily="34" charset="0"/>
                <a:ea typeface="微软雅黑" panose="020B0503020204020204" charset="-122"/>
              </a:rPr>
              <a:t>英语：</a:t>
            </a:r>
            <a:r>
              <a:rPr lang="en-US" altLang="zh-CN" sz="2400">
                <a:latin typeface="Arial" panose="020B0604020202020204" pitchFamily="34" charset="0"/>
                <a:ea typeface="微软雅黑" panose="020B0503020204020204" charset="-122"/>
              </a:rPr>
              <a:t>1.</a:t>
            </a:r>
            <a:r>
              <a:rPr lang="en-US" altLang="en-US" sz="2400">
                <a:latin typeface="Arial" panose="020B0604020202020204" pitchFamily="34" charset="0"/>
                <a:ea typeface="微软雅黑" panose="020B0503020204020204" charset="-122"/>
              </a:rPr>
              <a:t> </a:t>
            </a:r>
            <a:r>
              <a:rPr lang="zh-CN" altLang="en-US" sz="2400">
                <a:latin typeface="Arial" panose="020B0604020202020204" pitchFamily="34" charset="0"/>
                <a:ea typeface="微软雅黑" panose="020B0503020204020204" charset="-122"/>
              </a:rPr>
              <a:t>复习四单元，预习五单元。</a:t>
            </a:r>
            <a:endParaRPr lang="zh-CN" altLang="en-US" sz="2400">
              <a:latin typeface="Arial" panose="020B0604020202020204" pitchFamily="34" charset="0"/>
              <a:ea typeface="微软雅黑" panose="020B0503020204020204" charset="-122"/>
            </a:endParaRPr>
          </a:p>
          <a:p>
            <a:pPr algn="l"/>
            <a:r>
              <a:rPr lang="zh-CN" altLang="en-US" sz="2400">
                <a:latin typeface="Arial" panose="020B0604020202020204" pitchFamily="34" charset="0"/>
                <a:ea typeface="微软雅黑" panose="020B0503020204020204" charset="-122"/>
              </a:rPr>
              <a:t> </a:t>
            </a:r>
            <a:r>
              <a:rPr lang="en-US" altLang="zh-CN" sz="2400">
                <a:latin typeface="Arial" panose="020B0604020202020204" pitchFamily="34" charset="0"/>
                <a:ea typeface="微软雅黑" panose="020B0503020204020204" charset="-122"/>
              </a:rPr>
              <a:t>          2.</a:t>
            </a:r>
            <a:r>
              <a:rPr lang="en-US" altLang="en-US" sz="2400">
                <a:latin typeface="Arial" panose="020B0604020202020204" pitchFamily="34" charset="0"/>
                <a:ea typeface="微软雅黑" panose="020B0503020204020204" charset="-122"/>
              </a:rPr>
              <a:t> </a:t>
            </a:r>
            <a:r>
              <a:rPr lang="zh-CN" altLang="en-US" sz="2400">
                <a:latin typeface="Arial" panose="020B0604020202020204" pitchFamily="34" charset="0"/>
                <a:ea typeface="微软雅黑" panose="020B0503020204020204" charset="-122"/>
              </a:rPr>
              <a:t>练习册</a:t>
            </a:r>
            <a:r>
              <a:rPr lang="en-US" altLang="zh-CN" sz="2400">
                <a:latin typeface="Arial" panose="020B0604020202020204" pitchFamily="34" charset="0"/>
                <a:ea typeface="微软雅黑" panose="020B0503020204020204" charset="-122"/>
              </a:rPr>
              <a:t>P40-P43</a:t>
            </a:r>
            <a:r>
              <a:rPr lang="zh-CN" altLang="en-US" sz="2400">
                <a:latin typeface="Arial" panose="020B0604020202020204" pitchFamily="34" charset="0"/>
                <a:ea typeface="微软雅黑" panose="020B0503020204020204" charset="-122"/>
              </a:rPr>
              <a:t>期中检测。</a:t>
            </a:r>
            <a:endParaRPr lang="zh-CN" altLang="en-US" sz="2400">
              <a:latin typeface="Arial" panose="020B0604020202020204" pitchFamily="34" charset="0"/>
              <a:ea typeface="微软雅黑" panose="020B0503020204020204" charset="-122"/>
            </a:endParaRPr>
          </a:p>
          <a:p>
            <a:pPr algn="l"/>
            <a:r>
              <a:rPr lang="en-US" altLang="zh-CN" sz="2400">
                <a:latin typeface="Arial" panose="020B0604020202020204" pitchFamily="34" charset="0"/>
                <a:ea typeface="微软雅黑" panose="020B0503020204020204" charset="-122"/>
              </a:rPr>
              <a:t>           3.</a:t>
            </a:r>
            <a:r>
              <a:rPr lang="en-US" altLang="en-US" sz="2400">
                <a:latin typeface="Arial" panose="020B0604020202020204" pitchFamily="34" charset="0"/>
                <a:ea typeface="微软雅黑" panose="020B0503020204020204" charset="-122"/>
              </a:rPr>
              <a:t> </a:t>
            </a:r>
            <a:r>
              <a:rPr lang="zh-CN" altLang="en-US" sz="2400">
                <a:latin typeface="Arial" panose="020B0604020202020204" pitchFamily="34" charset="0"/>
                <a:ea typeface="微软雅黑" panose="020B0503020204020204" charset="-122"/>
              </a:rPr>
              <a:t>单词练习一次。</a:t>
            </a:r>
            <a:endParaRPr lang="zh-CN" altLang="en-US" sz="2400">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55327" y="3804557"/>
            <a:ext cx="3632200" cy="272415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385" y="5006340"/>
            <a:ext cx="1880870" cy="1410970"/>
          </a:xfrm>
          <a:prstGeom prst="rect">
            <a:avLst/>
          </a:prstGeom>
        </p:spPr>
      </p:pic>
      <p:sp>
        <p:nvSpPr>
          <p:cNvPr id="2" name="文本框 1"/>
          <p:cNvSpPr txBox="1"/>
          <p:nvPr/>
        </p:nvSpPr>
        <p:spPr>
          <a:xfrm>
            <a:off x="1293495" y="1104900"/>
            <a:ext cx="7647305" cy="4286885"/>
          </a:xfrm>
          <a:prstGeom prst="rect">
            <a:avLst/>
          </a:prstGeom>
        </p:spPr>
        <p:txBody>
          <a:bodyPr wrap="square">
            <a:noAutofit/>
            <a:extLst>
              <a:ext uri="{4A0BC546-FE56-4ADE-93B0-CB8AF2F6F144}">
                <wpsdc:textFrameExt xmlns:wpsdc="http://www.wps.cn/officeDocument/2022/drawingmlCustomData" type="text"/>
              </a:ext>
            </a:extLst>
          </a:bodyPr>
          <a:p>
            <a:pPr algn="l"/>
            <a:r>
              <a:rPr lang="zh-CN" altLang="en-US">
                <a:latin typeface="Arial" panose="020B0604020202020204" pitchFamily="34" charset="0"/>
                <a:ea typeface="微软雅黑" panose="020B0503020204020204" charset="-122"/>
              </a:rPr>
              <a:t>四年级</a:t>
            </a:r>
            <a:endParaRPr lang="zh-CN" altLang="en-US">
              <a:latin typeface="Arial" panose="020B0604020202020204" pitchFamily="34" charset="0"/>
              <a:ea typeface="微软雅黑" panose="020B0503020204020204" charset="-122"/>
            </a:endParaRPr>
          </a:p>
          <a:p>
            <a:pPr algn="l"/>
            <a:r>
              <a:rPr lang="zh-CN" altLang="en-US">
                <a:latin typeface="Arial" panose="020B0604020202020204" pitchFamily="34" charset="0"/>
                <a:ea typeface="微软雅黑" panose="020B0503020204020204" charset="-122"/>
              </a:rPr>
              <a:t>语文：</a:t>
            </a:r>
            <a:r>
              <a:rPr lang="en-US" altLang="zh-CN">
                <a:latin typeface="Arial" panose="020B0604020202020204" pitchFamily="34" charset="0"/>
                <a:ea typeface="微软雅黑" panose="020B0503020204020204" charset="-122"/>
              </a:rPr>
              <a:t>1. </a:t>
            </a:r>
            <a:r>
              <a:rPr lang="zh-CN" altLang="en-US">
                <a:latin typeface="Arial" panose="020B0604020202020204" pitchFamily="34" charset="0"/>
                <a:ea typeface="微软雅黑" panose="020B0503020204020204" charset="-122"/>
              </a:rPr>
              <a:t>与家人共读一本喜爱的书，制作</a:t>
            </a:r>
            <a:r>
              <a:rPr lang="en-US" altLang="zh-CN">
                <a:latin typeface="Arial" panose="020B0604020202020204" pitchFamily="34" charset="0"/>
                <a:ea typeface="微软雅黑" panose="020B0503020204020204" charset="-122"/>
              </a:rPr>
              <a:t>“</a:t>
            </a:r>
            <a:r>
              <a:rPr lang="zh-CN" altLang="en-US">
                <a:latin typeface="Arial" panose="020B0604020202020204" pitchFamily="34" charset="0"/>
                <a:ea typeface="微软雅黑" panose="020B0503020204020204" charset="-122"/>
              </a:rPr>
              <a:t>好书推荐卡</a:t>
            </a:r>
            <a:r>
              <a:rPr lang="en-US" altLang="zh-CN">
                <a:latin typeface="Arial" panose="020B0604020202020204" pitchFamily="34" charset="0"/>
                <a:ea typeface="微软雅黑" panose="020B0503020204020204" charset="-122"/>
              </a:rPr>
              <a:t>”</a:t>
            </a:r>
            <a:r>
              <a:rPr lang="zh-CN" altLang="en-US">
                <a:latin typeface="Arial" panose="020B0604020202020204" pitchFamily="34" charset="0"/>
                <a:ea typeface="微软雅黑" panose="020B0503020204020204" charset="-122"/>
              </a:rPr>
              <a:t>。</a:t>
            </a:r>
            <a:endParaRPr lang="zh-CN" altLang="en-US">
              <a:latin typeface="Arial" panose="020B0604020202020204" pitchFamily="34" charset="0"/>
              <a:ea typeface="微软雅黑" panose="020B0503020204020204" charset="-122"/>
            </a:endParaRPr>
          </a:p>
          <a:p>
            <a:pPr algn="l"/>
            <a:r>
              <a:rPr lang="zh-CN" altLang="en-US">
                <a:latin typeface="Arial" panose="020B0604020202020204" pitchFamily="34" charset="0"/>
                <a:ea typeface="微软雅黑" panose="020B0503020204020204" charset="-122"/>
              </a:rPr>
              <a:t> </a:t>
            </a:r>
            <a:r>
              <a:rPr lang="en-US" altLang="zh-CN">
                <a:latin typeface="Arial" panose="020B0604020202020204" pitchFamily="34" charset="0"/>
                <a:ea typeface="微软雅黑" panose="020B0503020204020204" charset="-122"/>
              </a:rPr>
              <a:t>          2. </a:t>
            </a:r>
            <a:r>
              <a:rPr lang="zh-CN" altLang="en-US">
                <a:latin typeface="Arial" panose="020B0604020202020204" pitchFamily="34" charset="0"/>
                <a:ea typeface="微软雅黑" panose="020B0503020204020204" charset="-122"/>
              </a:rPr>
              <a:t>背诵</a:t>
            </a:r>
            <a:r>
              <a:rPr lang="en-US" altLang="zh-CN">
                <a:latin typeface="Arial" panose="020B0604020202020204" pitchFamily="34" charset="0"/>
                <a:ea typeface="微软雅黑" panose="020B0503020204020204" charset="-122"/>
              </a:rPr>
              <a:t>3</a:t>
            </a:r>
            <a:r>
              <a:rPr lang="zh-CN" altLang="en-US">
                <a:latin typeface="Arial" panose="020B0604020202020204" pitchFamily="34" charset="0"/>
                <a:ea typeface="微软雅黑" panose="020B0503020204020204" charset="-122"/>
              </a:rPr>
              <a:t>首描写春天或劳动的古诗，录制朗诵小视频。</a:t>
            </a:r>
            <a:endParaRPr lang="zh-CN" altLang="en-US">
              <a:latin typeface="Arial" panose="020B0604020202020204" pitchFamily="34" charset="0"/>
              <a:ea typeface="微软雅黑" panose="020B0503020204020204" charset="-122"/>
            </a:endParaRPr>
          </a:p>
          <a:p>
            <a:pPr algn="l"/>
            <a:r>
              <a:rPr lang="en-US" altLang="zh-CN">
                <a:latin typeface="Arial" panose="020B0604020202020204" pitchFamily="34" charset="0"/>
                <a:ea typeface="微软雅黑" panose="020B0503020204020204" charset="-122"/>
              </a:rPr>
              <a:t>           3. </a:t>
            </a:r>
            <a:r>
              <a:rPr lang="zh-CN" altLang="en-US">
                <a:latin typeface="Arial" panose="020B0604020202020204" pitchFamily="34" charset="0"/>
                <a:ea typeface="微软雅黑" panose="020B0503020204020204" charset="-122"/>
              </a:rPr>
              <a:t>记录一次劳动体验，撰写五一劳动日记。</a:t>
            </a:r>
            <a:endParaRPr lang="zh-CN" altLang="en-US">
              <a:latin typeface="Arial" panose="020B0604020202020204" pitchFamily="34" charset="0"/>
              <a:ea typeface="微软雅黑" panose="020B0503020204020204" charset="-122"/>
            </a:endParaRPr>
          </a:p>
          <a:p>
            <a:pPr algn="l"/>
            <a:r>
              <a:rPr lang="zh-CN" altLang="en-US">
                <a:latin typeface="Arial" panose="020B0604020202020204" pitchFamily="34" charset="0"/>
                <a:ea typeface="微软雅黑" panose="020B0503020204020204" charset="-122"/>
              </a:rPr>
              <a:t>数学：第五单元易错题一份</a:t>
            </a:r>
            <a:endParaRPr lang="zh-CN" altLang="en-US">
              <a:latin typeface="Arial" panose="020B0604020202020204" pitchFamily="34" charset="0"/>
              <a:ea typeface="微软雅黑" panose="020B0503020204020204" charset="-122"/>
            </a:endParaRPr>
          </a:p>
          <a:p>
            <a:pPr algn="l"/>
            <a:r>
              <a:rPr lang="zh-CN" altLang="en-US">
                <a:latin typeface="Arial" panose="020B0604020202020204" pitchFamily="34" charset="0"/>
                <a:ea typeface="微软雅黑" panose="020B0503020204020204" charset="-122"/>
              </a:rPr>
              <a:t>英语：以下口语作业任选一个录制视频：</a:t>
            </a:r>
            <a:r>
              <a:rPr lang="en-US" altLang="zh-CN">
                <a:latin typeface="Arial" panose="020B0604020202020204" pitchFamily="34" charset="0"/>
                <a:ea typeface="微软雅黑" panose="020B0503020204020204" charset="-122"/>
              </a:rPr>
              <a:t>Unit 1 My school  </a:t>
            </a:r>
            <a:endParaRPr lang="en-US" altLang="zh-CN">
              <a:latin typeface="Arial" panose="020B0604020202020204" pitchFamily="34" charset="0"/>
              <a:ea typeface="微软雅黑" panose="020B0503020204020204" charset="-122"/>
            </a:endParaRPr>
          </a:p>
          <a:p>
            <a:pPr algn="l"/>
            <a:r>
              <a:rPr lang="en-US" altLang="zh-CN">
                <a:latin typeface="Arial" panose="020B0604020202020204" pitchFamily="34" charset="0"/>
                <a:ea typeface="微软雅黑" panose="020B0503020204020204" charset="-122"/>
              </a:rPr>
              <a:t>          Unit 2 My </a:t>
            </a:r>
            <a:r>
              <a:rPr lang="en-US" altLang="zh-CN">
                <a:latin typeface="Arial" panose="020B0604020202020204" pitchFamily="34" charset="0"/>
                <a:ea typeface="微软雅黑" panose="020B0503020204020204" charset="-122"/>
                <a:sym typeface="+mn-ea"/>
              </a:rPr>
              <a:t> timetable   Unit 3 Weather</a:t>
            </a:r>
            <a:endParaRPr lang="zh-CN" altLang="en-US">
              <a:latin typeface="Arial" panose="020B0604020202020204" pitchFamily="34" charset="0"/>
              <a:ea typeface="微软雅黑" panose="020B0503020204020204" charset="-122"/>
            </a:endParaRPr>
          </a:p>
          <a:p>
            <a:pPr algn="l"/>
            <a:r>
              <a:rPr lang="zh-CN" altLang="en-US">
                <a:latin typeface="Arial" panose="020B0604020202020204" pitchFamily="34" charset="0"/>
                <a:ea typeface="微软雅黑" panose="020B0503020204020204" charset="-122"/>
              </a:rPr>
              <a:t>科学：观看神二十发射专题视频</a:t>
            </a:r>
            <a:endParaRPr lang="zh-CN" altLang="en-US">
              <a:latin typeface="Arial" panose="020B0604020202020204" pitchFamily="34" charset="0"/>
              <a:ea typeface="微软雅黑" panose="020B0503020204020204" charset="-122"/>
            </a:endParaRPr>
          </a:p>
          <a:p>
            <a:pPr algn="l"/>
            <a:r>
              <a:rPr lang="en-US" altLang="zh-CN">
                <a:latin typeface="Arial" panose="020B0604020202020204" pitchFamily="34" charset="0"/>
                <a:ea typeface="微软雅黑" panose="020B0503020204020204" charset="-122"/>
              </a:rPr>
              <a:t>           </a:t>
            </a:r>
            <a:r>
              <a:rPr lang="zh-CN" altLang="en-US">
                <a:latin typeface="Arial" panose="020B0604020202020204" pitchFamily="34" charset="0"/>
                <a:ea typeface="微软雅黑" panose="020B0503020204020204" charset="-122"/>
              </a:rPr>
              <a:t>网址：</a:t>
            </a:r>
            <a:r>
              <a:rPr lang="en-US" altLang="zh-CN">
                <a:latin typeface="Arial" panose="020B0604020202020204" pitchFamily="34" charset="0"/>
                <a:ea typeface="微软雅黑" panose="020B0503020204020204" charset="-122"/>
                <a:sym typeface="+mn-ea"/>
              </a:rPr>
              <a:t>https://tv.cctv.com/2025/04/24/VIDEeoObHtEQlQKXc6Vxc4yW250424.shtml?spm=C28340.Pu9TN9YUsfNZ.S93183.6</a:t>
            </a:r>
            <a:endParaRPr lang="en-US" altLang="zh-CN">
              <a:latin typeface="Arial" panose="020B0604020202020204" pitchFamily="34" charset="0"/>
              <a:ea typeface="微软雅黑" panose="020B0503020204020204" charset="-122"/>
              <a:sym typeface="+mn-ea"/>
            </a:endParaRPr>
          </a:p>
          <a:p>
            <a:pPr algn="l"/>
            <a:endParaRPr lang="en-US" altLang="zh-CN">
              <a:latin typeface="Arial" panose="020B0604020202020204" pitchFamily="34" charset="0"/>
              <a:ea typeface="微软雅黑" panose="020B0503020204020204" charset="-122"/>
            </a:endParaRPr>
          </a:p>
          <a:p>
            <a:pPr algn="l"/>
            <a:r>
              <a:rPr lang="zh-CN" altLang="en-US">
                <a:latin typeface="Arial" panose="020B0604020202020204" pitchFamily="34" charset="0"/>
                <a:ea typeface="微软雅黑" panose="020B0503020204020204" charset="-122"/>
              </a:rPr>
              <a:t>体育：坚持每天锻炼，运动至少半小时。运动前注意热身，注意安全。</a:t>
            </a:r>
            <a:endParaRPr lang="zh-CN" altLang="en-US">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55327" y="3804557"/>
            <a:ext cx="3632200" cy="272415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385" y="5006340"/>
            <a:ext cx="1880870" cy="1410970"/>
          </a:xfrm>
          <a:prstGeom prst="rect">
            <a:avLst/>
          </a:prstGeom>
        </p:spPr>
      </p:pic>
      <p:sp>
        <p:nvSpPr>
          <p:cNvPr id="2" name="文本框 1"/>
          <p:cNvSpPr txBox="1"/>
          <p:nvPr/>
        </p:nvSpPr>
        <p:spPr>
          <a:xfrm>
            <a:off x="1293495" y="1104900"/>
            <a:ext cx="7647305" cy="4286885"/>
          </a:xfrm>
          <a:prstGeom prst="rect">
            <a:avLst/>
          </a:prstGeom>
        </p:spPr>
        <p:txBody>
          <a:bodyPr wrap="square">
            <a:noAutofit/>
            <a:extLst>
              <a:ext uri="{4A0BC546-FE56-4ADE-93B0-CB8AF2F6F144}">
                <wpsdc:textFrameExt xmlns:wpsdc="http://www.wps.cn/officeDocument/2022/drawingmlCustomData" type="text"/>
              </a:ext>
            </a:extLst>
          </a:bodyPr>
          <a:p>
            <a:pPr algn="l"/>
            <a:r>
              <a:rPr lang="zh-CN" altLang="en-US" sz="2400">
                <a:latin typeface="Arial" panose="020B0604020202020204" pitchFamily="34" charset="0"/>
                <a:ea typeface="微软雅黑" panose="020B0503020204020204" charset="-122"/>
              </a:rPr>
              <a:t>五年级：</a:t>
            </a:r>
            <a:endParaRPr lang="zh-CN" altLang="en-US" sz="2400">
              <a:latin typeface="Arial" panose="020B0604020202020204" pitchFamily="34" charset="0"/>
              <a:ea typeface="微软雅黑" panose="020B0503020204020204" charset="-122"/>
            </a:endParaRPr>
          </a:p>
        </p:txBody>
      </p:sp>
      <p:pic>
        <p:nvPicPr>
          <p:cNvPr id="6" name="图片 5" descr="3a190107710b6d3fc14303396311c8d7"/>
          <p:cNvPicPr>
            <a:picLocks noChangeAspect="1"/>
          </p:cNvPicPr>
          <p:nvPr/>
        </p:nvPicPr>
        <p:blipFill>
          <a:blip r:embed="rId4"/>
          <a:srcRect b="10781"/>
          <a:stretch>
            <a:fillRect/>
          </a:stretch>
        </p:blipFill>
        <p:spPr>
          <a:xfrm>
            <a:off x="1340485" y="1496695"/>
            <a:ext cx="3705860" cy="4379595"/>
          </a:xfrm>
          <a:prstGeom prst="roundRect">
            <a:avLst/>
          </a:prstGeom>
        </p:spPr>
      </p:pic>
      <p:pic>
        <p:nvPicPr>
          <p:cNvPr id="7" name="picture"/>
          <p:cNvPicPr/>
          <p:nvPr/>
        </p:nvPicPr>
        <p:blipFill>
          <a:blip r:embed="rId5"/>
          <a:srcRect t="6458" b="10742"/>
          <a:stretch>
            <a:fillRect/>
          </a:stretch>
        </p:blipFill>
        <p:spPr>
          <a:xfrm>
            <a:off x="5173980" y="1527810"/>
            <a:ext cx="3706495" cy="4318000"/>
          </a:xfrm>
          <a:prstGeom prst="round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55327" y="3804557"/>
            <a:ext cx="3632200" cy="272415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385" y="5006340"/>
            <a:ext cx="1880870" cy="1410970"/>
          </a:xfrm>
          <a:prstGeom prst="rect">
            <a:avLst/>
          </a:prstGeom>
        </p:spPr>
      </p:pic>
      <p:sp>
        <p:nvSpPr>
          <p:cNvPr id="2" name="文本框 1"/>
          <p:cNvSpPr txBox="1"/>
          <p:nvPr/>
        </p:nvSpPr>
        <p:spPr>
          <a:xfrm>
            <a:off x="1293495" y="1485900"/>
            <a:ext cx="7647305" cy="2799715"/>
          </a:xfrm>
          <a:prstGeom prst="rect">
            <a:avLst/>
          </a:prstGeom>
        </p:spPr>
        <p:txBody>
          <a:bodyPr wrap="square">
            <a:noAutofit/>
            <a:extLst>
              <a:ext uri="{4A0BC546-FE56-4ADE-93B0-CB8AF2F6F144}">
                <wpsdc:textFrameExt xmlns:wpsdc="http://www.wps.cn/officeDocument/2022/drawingmlCustomData" type="text"/>
              </a:ext>
            </a:extLst>
          </a:bodyPr>
          <a:p>
            <a:pPr algn="l"/>
            <a:r>
              <a:rPr lang="zh-CN" altLang="en-US" sz="2000">
                <a:latin typeface="Arial" panose="020B0604020202020204" pitchFamily="34" charset="0"/>
                <a:ea typeface="微软雅黑" panose="020B0503020204020204" charset="-122"/>
              </a:rPr>
              <a:t>数学：《第四单元综合素养评价》</a:t>
            </a:r>
            <a:endParaRPr lang="zh-CN" altLang="en-US" sz="2000">
              <a:latin typeface="Arial" panose="020B0604020202020204" pitchFamily="34" charset="0"/>
              <a:ea typeface="微软雅黑" panose="020B0503020204020204" charset="-122"/>
            </a:endParaRPr>
          </a:p>
          <a:p>
            <a:pPr algn="l"/>
            <a:r>
              <a:rPr lang="zh-CN" altLang="en-US" sz="2000">
                <a:latin typeface="Arial" panose="020B0604020202020204" pitchFamily="34" charset="0"/>
                <a:ea typeface="微软雅黑" panose="020B0503020204020204" charset="-122"/>
              </a:rPr>
              <a:t>英语：</a:t>
            </a:r>
            <a:r>
              <a:rPr lang="en-US" altLang="zh-CN" sz="2000">
                <a:latin typeface="Arial" panose="020B0604020202020204" pitchFamily="34" charset="0"/>
                <a:ea typeface="微软雅黑" panose="020B0503020204020204" charset="-122"/>
              </a:rPr>
              <a:t>1.</a:t>
            </a:r>
            <a:r>
              <a:rPr lang="zh-CN" altLang="en-US" sz="2000">
                <a:latin typeface="Arial" panose="020B0604020202020204" pitchFamily="34" charset="0"/>
                <a:ea typeface="微软雅黑" panose="020B0503020204020204" charset="-122"/>
              </a:rPr>
              <a:t>一起作业。</a:t>
            </a:r>
            <a:r>
              <a:rPr lang="en-US" altLang="zh-CN" sz="2000">
                <a:latin typeface="Arial" panose="020B0604020202020204" pitchFamily="34" charset="0"/>
                <a:ea typeface="微软雅黑" panose="020B0503020204020204" charset="-122"/>
              </a:rPr>
              <a:t>2.</a:t>
            </a:r>
            <a:r>
              <a:rPr lang="zh-CN" altLang="en-US" sz="2000">
                <a:latin typeface="Arial" panose="020B0604020202020204" pitchFamily="34" charset="0"/>
                <a:ea typeface="微软雅黑" panose="020B0503020204020204" charset="-122"/>
              </a:rPr>
              <a:t>听读复习四单元词句课文。</a:t>
            </a:r>
            <a:r>
              <a:rPr lang="en-US" altLang="zh-CN" sz="2000">
                <a:latin typeface="Arial" panose="020B0604020202020204" pitchFamily="34" charset="0"/>
                <a:ea typeface="微软雅黑" panose="020B0503020204020204" charset="-122"/>
              </a:rPr>
              <a:t>3.</a:t>
            </a:r>
            <a:r>
              <a:rPr lang="zh-CN" altLang="en-US" sz="2000">
                <a:latin typeface="Arial" panose="020B0604020202020204" pitchFamily="34" charset="0"/>
                <a:ea typeface="微软雅黑" panose="020B0503020204020204" charset="-122"/>
              </a:rPr>
              <a:t>预习五单元。</a:t>
            </a:r>
            <a:endParaRPr lang="zh-CN" altLang="en-US" sz="2000">
              <a:latin typeface="Arial" panose="020B0604020202020204" pitchFamily="34" charset="0"/>
              <a:ea typeface="微软雅黑" panose="020B0503020204020204" charset="-122"/>
            </a:endParaRPr>
          </a:p>
          <a:p>
            <a:pPr algn="l"/>
            <a:r>
              <a:rPr lang="zh-CN" altLang="en-US" sz="2000">
                <a:latin typeface="Arial" panose="020B0604020202020204" pitchFamily="34" charset="0"/>
                <a:ea typeface="微软雅黑" panose="020B0503020204020204" charset="-122"/>
              </a:rPr>
              <a:t>体育：</a:t>
            </a:r>
            <a:r>
              <a:rPr lang="en-US" altLang="zh-CN" sz="2000">
                <a:latin typeface="Arial" panose="020B0604020202020204" pitchFamily="34" charset="0"/>
                <a:ea typeface="微软雅黑" panose="020B0503020204020204" charset="-122"/>
              </a:rPr>
              <a:t>1.</a:t>
            </a:r>
            <a:r>
              <a:rPr lang="zh-CN" altLang="en-US" sz="2000">
                <a:latin typeface="Arial" panose="020B0604020202020204" pitchFamily="34" charset="0"/>
                <a:ea typeface="微软雅黑" panose="020B0503020204020204" charset="-122"/>
              </a:rPr>
              <a:t>跳绳：每组</a:t>
            </a:r>
            <a:r>
              <a:rPr lang="en-US" altLang="zh-CN" sz="2000">
                <a:latin typeface="Arial" panose="020B0604020202020204" pitchFamily="34" charset="0"/>
                <a:ea typeface="微软雅黑" panose="020B0503020204020204" charset="-122"/>
              </a:rPr>
              <a:t>100</a:t>
            </a:r>
            <a:r>
              <a:rPr lang="zh-CN" altLang="en-US" sz="2000">
                <a:latin typeface="Arial" panose="020B0604020202020204" pitchFamily="34" charset="0"/>
                <a:ea typeface="微软雅黑" panose="020B0503020204020204" charset="-122"/>
              </a:rPr>
              <a:t>个，共</a:t>
            </a:r>
            <a:r>
              <a:rPr lang="en-US" altLang="zh-CN" sz="2000">
                <a:latin typeface="Arial" panose="020B0604020202020204" pitchFamily="34" charset="0"/>
                <a:ea typeface="微软雅黑" panose="020B0503020204020204" charset="-122"/>
              </a:rPr>
              <a:t>3</a:t>
            </a:r>
            <a:r>
              <a:rPr lang="zh-CN" altLang="en-US" sz="2000">
                <a:latin typeface="Arial" panose="020B0604020202020204" pitchFamily="34" charset="0"/>
                <a:ea typeface="微软雅黑" panose="020B0503020204020204" charset="-122"/>
              </a:rPr>
              <a:t>组，组间间歇一分钟。</a:t>
            </a:r>
            <a:endParaRPr lang="zh-CN" altLang="en-US" sz="2000">
              <a:latin typeface="Arial" panose="020B0604020202020204" pitchFamily="34" charset="0"/>
              <a:ea typeface="微软雅黑" panose="020B0503020204020204" charset="-122"/>
            </a:endParaRPr>
          </a:p>
          <a:p>
            <a:pPr algn="l"/>
            <a:r>
              <a:rPr lang="en-US" altLang="zh-CN" sz="2000">
                <a:latin typeface="Arial" panose="020B0604020202020204" pitchFamily="34" charset="0"/>
                <a:ea typeface="微软雅黑" panose="020B0503020204020204" charset="-122"/>
              </a:rPr>
              <a:t>           2.</a:t>
            </a:r>
            <a:r>
              <a:rPr lang="zh-CN" altLang="en-US" sz="2000">
                <a:latin typeface="Arial" panose="020B0604020202020204" pitchFamily="34" charset="0"/>
                <a:ea typeface="微软雅黑" panose="020B0503020204020204" charset="-122"/>
              </a:rPr>
              <a:t>仰卧起坐：每组</a:t>
            </a:r>
            <a:r>
              <a:rPr lang="en-US" altLang="zh-CN" sz="2000">
                <a:latin typeface="Arial" panose="020B0604020202020204" pitchFamily="34" charset="0"/>
                <a:ea typeface="微软雅黑" panose="020B0503020204020204" charset="-122"/>
              </a:rPr>
              <a:t>20</a:t>
            </a:r>
            <a:r>
              <a:rPr lang="zh-CN" altLang="en-US" sz="2000">
                <a:latin typeface="Arial" panose="020B0604020202020204" pitchFamily="34" charset="0"/>
                <a:ea typeface="微软雅黑" panose="020B0503020204020204" charset="-122"/>
              </a:rPr>
              <a:t>个，共</a:t>
            </a:r>
            <a:r>
              <a:rPr lang="en-US" altLang="zh-CN" sz="2000">
                <a:latin typeface="Arial" panose="020B0604020202020204" pitchFamily="34" charset="0"/>
                <a:ea typeface="微软雅黑" panose="020B0503020204020204" charset="-122"/>
              </a:rPr>
              <a:t>3</a:t>
            </a:r>
            <a:r>
              <a:rPr lang="zh-CN" altLang="en-US" sz="2000">
                <a:latin typeface="Arial" panose="020B0604020202020204" pitchFamily="34" charset="0"/>
                <a:ea typeface="微软雅黑" panose="020B0503020204020204" charset="-122"/>
              </a:rPr>
              <a:t>组，组间间歇一分钟。</a:t>
            </a:r>
            <a:endParaRPr lang="zh-CN" altLang="en-US" sz="2000">
              <a:latin typeface="Arial" panose="020B0604020202020204" pitchFamily="34" charset="0"/>
              <a:ea typeface="微软雅黑" panose="020B0503020204020204" charset="-122"/>
            </a:endParaRPr>
          </a:p>
          <a:p>
            <a:pPr algn="l"/>
            <a:r>
              <a:rPr lang="en-US" altLang="zh-CN" sz="2000">
                <a:latin typeface="Arial" panose="020B0604020202020204" pitchFamily="34" charset="0"/>
                <a:ea typeface="微软雅黑" panose="020B0503020204020204" charset="-122"/>
              </a:rPr>
              <a:t>           3.</a:t>
            </a:r>
            <a:r>
              <a:rPr lang="zh-CN" altLang="en-US" sz="2000">
                <a:latin typeface="Arial" panose="020B0604020202020204" pitchFamily="34" charset="0"/>
                <a:ea typeface="微软雅黑" panose="020B0503020204020204" charset="-122"/>
              </a:rPr>
              <a:t>动态拉伸：高抬腿</a:t>
            </a:r>
            <a:r>
              <a:rPr lang="en-US" altLang="zh-CN" sz="2000">
                <a:latin typeface="Arial" panose="020B0604020202020204" pitchFamily="34" charset="0"/>
                <a:ea typeface="微软雅黑" panose="020B0503020204020204" charset="-122"/>
              </a:rPr>
              <a:t>30</a:t>
            </a:r>
            <a:r>
              <a:rPr lang="zh-CN" altLang="en-US" sz="2000">
                <a:latin typeface="Arial" panose="020B0604020202020204" pitchFamily="34" charset="0"/>
                <a:ea typeface="微软雅黑" panose="020B0503020204020204" charset="-122"/>
              </a:rPr>
              <a:t>秒</a:t>
            </a:r>
            <a:r>
              <a:rPr lang="en-US" altLang="zh-CN" sz="2000">
                <a:latin typeface="Arial" panose="020B0604020202020204" pitchFamily="34" charset="0"/>
                <a:ea typeface="微软雅黑" panose="020B0503020204020204" charset="-122"/>
              </a:rPr>
              <a:t>+</a:t>
            </a:r>
            <a:r>
              <a:rPr lang="zh-CN" altLang="en-US" sz="2000">
                <a:latin typeface="Arial" panose="020B0604020202020204" pitchFamily="34" charset="0"/>
                <a:ea typeface="微软雅黑" panose="020B0503020204020204" charset="-122"/>
              </a:rPr>
              <a:t>开合跳</a:t>
            </a:r>
            <a:r>
              <a:rPr lang="en-US" altLang="zh-CN" sz="2000">
                <a:latin typeface="Arial" panose="020B0604020202020204" pitchFamily="34" charset="0"/>
                <a:ea typeface="微软雅黑" panose="020B0503020204020204" charset="-122"/>
              </a:rPr>
              <a:t>30</a:t>
            </a:r>
            <a:r>
              <a:rPr lang="zh-CN" altLang="en-US" sz="2000">
                <a:latin typeface="Arial" panose="020B0604020202020204" pitchFamily="34" charset="0"/>
                <a:ea typeface="微软雅黑" panose="020B0503020204020204" charset="-122"/>
              </a:rPr>
              <a:t>秒</a:t>
            </a:r>
            <a:r>
              <a:rPr lang="en-US" altLang="zh-CN" sz="2000">
                <a:latin typeface="Arial" panose="020B0604020202020204" pitchFamily="34" charset="0"/>
                <a:ea typeface="微软雅黑" panose="020B0503020204020204" charset="-122"/>
              </a:rPr>
              <a:t>+</a:t>
            </a:r>
            <a:r>
              <a:rPr lang="zh-CN" altLang="en-US" sz="2000">
                <a:latin typeface="Arial" panose="020B0604020202020204" pitchFamily="34" charset="0"/>
                <a:ea typeface="微软雅黑" panose="020B0503020204020204" charset="-122"/>
              </a:rPr>
              <a:t>后踢跑</a:t>
            </a:r>
            <a:r>
              <a:rPr lang="en-US" altLang="zh-CN" sz="2000">
                <a:latin typeface="Arial" panose="020B0604020202020204" pitchFamily="34" charset="0"/>
                <a:ea typeface="微软雅黑" panose="020B0503020204020204" charset="-122"/>
              </a:rPr>
              <a:t>30</a:t>
            </a:r>
            <a:r>
              <a:rPr lang="zh-CN" altLang="en-US" sz="2000">
                <a:latin typeface="Arial" panose="020B0604020202020204" pitchFamily="34" charset="0"/>
                <a:ea typeface="微软雅黑" panose="020B0503020204020204" charset="-122"/>
              </a:rPr>
              <a:t>秒。</a:t>
            </a:r>
            <a:endParaRPr lang="en-US" altLang="zh-CN" sz="2000">
              <a:latin typeface="Arial" panose="020B0604020202020204" pitchFamily="34" charset="0"/>
              <a:ea typeface="微软雅黑" panose="020B0503020204020204" charset="-122"/>
            </a:endParaRPr>
          </a:p>
          <a:p>
            <a:pPr algn="l"/>
            <a:r>
              <a:rPr lang="zh-CN" altLang="en-US" sz="2000">
                <a:latin typeface="Arial" panose="020B0604020202020204" pitchFamily="34" charset="0"/>
                <a:ea typeface="微软雅黑" panose="020B0503020204020204" charset="-122"/>
              </a:rPr>
              <a:t>道法：亲爱的同学们，五一劳动节到了，这个节日是专门为了赞美劳动、感谢劳动者们设立的。在这个特别的日子里，我们也要用自己的行动来传承劳动精神！希望大家五一假期期间通过网络、图书或者家长讲述等途径了解劳动节历史与文化。另外为家人做一些力所能及的事，如扫地、洗碗、整理房间等。用自己的劳动来感恩和体验平时家人们的付出。</a:t>
            </a:r>
            <a:endParaRPr lang="zh-CN" altLang="en-US" sz="2000">
              <a:latin typeface="Arial" panose="020B0604020202020204" pitchFamily="34" charset="0"/>
              <a:ea typeface="微软雅黑" panose="020B0503020204020204" charset="-122"/>
            </a:endParaRPr>
          </a:p>
          <a:p>
            <a:pPr algn="l"/>
            <a:endParaRPr lang="zh-CN" altLang="en-US" sz="2000">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55327" y="3804557"/>
            <a:ext cx="3632200" cy="272415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385" y="5006340"/>
            <a:ext cx="1880870" cy="1410970"/>
          </a:xfrm>
          <a:prstGeom prst="rect">
            <a:avLst/>
          </a:prstGeom>
        </p:spPr>
      </p:pic>
      <p:sp>
        <p:nvSpPr>
          <p:cNvPr id="2" name="文本框 1"/>
          <p:cNvSpPr txBox="1"/>
          <p:nvPr/>
        </p:nvSpPr>
        <p:spPr>
          <a:xfrm>
            <a:off x="1293495" y="1160780"/>
            <a:ext cx="7647305" cy="2799715"/>
          </a:xfrm>
          <a:prstGeom prst="rect">
            <a:avLst/>
          </a:prstGeom>
        </p:spPr>
        <p:txBody>
          <a:bodyPr wrap="square">
            <a:noAutofit/>
            <a:extLst>
              <a:ext uri="{4A0BC546-FE56-4ADE-93B0-CB8AF2F6F144}">
                <wpsdc:textFrameExt xmlns:wpsdc="http://www.wps.cn/officeDocument/2022/drawingmlCustomData" type="text"/>
              </a:ext>
            </a:extLst>
          </a:bodyPr>
          <a:p>
            <a:pPr algn="l"/>
            <a:r>
              <a:rPr lang="zh-CN" altLang="en-US" sz="1800">
                <a:latin typeface="Arial" panose="020B0604020202020204" pitchFamily="34" charset="0"/>
                <a:ea typeface="微软雅黑" panose="020B0503020204020204" charset="-122"/>
              </a:rPr>
              <a:t>科学：</a:t>
            </a:r>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家庭豆芽工厂</a:t>
            </a:r>
            <a:endParaRPr lang="zh-CN" altLang="en-US"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利用黄豆或者绿豆，研究温度、适湿度、光照对豆子发芽率和生长</a:t>
            </a:r>
            <a:r>
              <a:rPr lang="en-US" altLang="zh-CN" sz="1800">
                <a:latin typeface="Arial" panose="020B0604020202020204" pitchFamily="34" charset="0"/>
                <a:ea typeface="微软雅黑" panose="020B0503020204020204" charset="-122"/>
              </a:rPr>
              <a:t>   </a:t>
            </a:r>
            <a:endParaRPr lang="en-US" altLang="zh-CN"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速度的影响。</a:t>
            </a:r>
            <a:endParaRPr lang="zh-CN" altLang="en-US"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材料：绿豆或黄豆</a:t>
            </a:r>
            <a:r>
              <a:rPr lang="en-US" altLang="zh-CN" sz="1800">
                <a:latin typeface="Arial" panose="020B0604020202020204" pitchFamily="34" charset="0"/>
                <a:ea typeface="微软雅黑" panose="020B0503020204020204" charset="-122"/>
              </a:rPr>
              <a:t>30-50</a:t>
            </a:r>
            <a:r>
              <a:rPr lang="zh-CN" altLang="en-US" sz="1800">
                <a:latin typeface="Arial" panose="020B0604020202020204" pitchFamily="34" charset="0"/>
                <a:ea typeface="微软雅黑" panose="020B0503020204020204" charset="-122"/>
              </a:rPr>
              <a:t>粒</a:t>
            </a:r>
            <a:endParaRPr lang="zh-CN" altLang="en-US"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          </a:t>
            </a:r>
            <a:r>
              <a:rPr lang="zh-CN" altLang="en-US" sz="1800">
                <a:latin typeface="Arial" panose="020B0604020202020204" pitchFamily="34" charset="0"/>
                <a:ea typeface="微软雅黑" panose="020B0503020204020204" charset="-122"/>
              </a:rPr>
              <a:t>容器：三个杯子，一个杯子不透光（可用黑色纸包裹）</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操作方法：</a:t>
            </a:r>
            <a:endParaRPr lang="zh-CN" altLang="en-US"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1.</a:t>
            </a:r>
            <a:r>
              <a:rPr lang="zh-CN" altLang="en-US" sz="1800">
                <a:latin typeface="Arial" panose="020B0604020202020204" pitchFamily="34" charset="0"/>
                <a:ea typeface="微软雅黑" panose="020B0503020204020204" charset="-122"/>
              </a:rPr>
              <a:t>温水浸泡种子</a:t>
            </a:r>
            <a:r>
              <a:rPr lang="en-US" altLang="zh-CN" sz="1800">
                <a:latin typeface="Arial" panose="020B0604020202020204" pitchFamily="34" charset="0"/>
                <a:ea typeface="微软雅黑" panose="020B0503020204020204" charset="-122"/>
              </a:rPr>
              <a:t>3-4</a:t>
            </a:r>
            <a:r>
              <a:rPr lang="zh-CN" altLang="en-US" sz="1800">
                <a:latin typeface="Arial" panose="020B0604020202020204" pitchFamily="34" charset="0"/>
                <a:ea typeface="微软雅黑" panose="020B0503020204020204" charset="-122"/>
              </a:rPr>
              <a:t>个小时。</a:t>
            </a:r>
            <a:endParaRPr lang="zh-CN" altLang="en-US"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2.</a:t>
            </a:r>
            <a:r>
              <a:rPr lang="zh-CN" altLang="en-US" sz="1800">
                <a:latin typeface="Arial" panose="020B0604020202020204" pitchFamily="34" charset="0"/>
                <a:ea typeface="微软雅黑" panose="020B0503020204020204" charset="-122"/>
              </a:rPr>
              <a:t>将种子分成三份，分别放入三个容器，将纱布打湿后盖在种子上。</a:t>
            </a:r>
            <a:endParaRPr lang="zh-CN" altLang="en-US"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3.</a:t>
            </a:r>
            <a:r>
              <a:rPr lang="zh-CN" altLang="en-US" sz="1800">
                <a:latin typeface="Arial" panose="020B0604020202020204" pitchFamily="34" charset="0"/>
                <a:ea typeface="微软雅黑" panose="020B0503020204020204" charset="-122"/>
              </a:rPr>
              <a:t>一个容器放在阳光下，用黑色纸包裹的放在背光处，一个随意放。</a:t>
            </a:r>
            <a:endParaRPr lang="zh-CN" altLang="en-US"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4.</a:t>
            </a:r>
            <a:r>
              <a:rPr lang="zh-CN" altLang="en-US" sz="1800">
                <a:latin typeface="Arial" panose="020B0604020202020204" pitchFamily="34" charset="0"/>
                <a:ea typeface="微软雅黑" panose="020B0503020204020204" charset="-122"/>
              </a:rPr>
              <a:t>每天给容器内喷水，保持纱布湿润（不要让容器内有积水）。</a:t>
            </a:r>
            <a:endParaRPr lang="zh-CN" altLang="en-US"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5.</a:t>
            </a:r>
            <a:r>
              <a:rPr lang="zh-CN" altLang="en-US" sz="1800">
                <a:latin typeface="Arial" panose="020B0604020202020204" pitchFamily="34" charset="0"/>
                <a:ea typeface="微软雅黑" panose="020B0503020204020204" charset="-122"/>
              </a:rPr>
              <a:t>每天观察，记录种子变化（可以用手机拍照记录）。</a:t>
            </a:r>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数据分析整理：</a:t>
            </a:r>
            <a:endParaRPr lang="zh-CN" altLang="en-US"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1.</a:t>
            </a:r>
            <a:r>
              <a:rPr lang="zh-CN" altLang="en-US" sz="1800">
                <a:latin typeface="Arial" panose="020B0604020202020204" pitchFamily="34" charset="0"/>
                <a:ea typeface="微软雅黑" panose="020B0503020204020204" charset="-122"/>
              </a:rPr>
              <a:t>你观察到哪些现象？</a:t>
            </a:r>
            <a:endParaRPr lang="zh-CN" altLang="en-US"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2.</a:t>
            </a:r>
            <a:r>
              <a:rPr lang="zh-CN" altLang="en-US" sz="1800">
                <a:latin typeface="Arial" panose="020B0604020202020204" pitchFamily="34" charset="0"/>
                <a:ea typeface="微软雅黑" panose="020B0503020204020204" charset="-122"/>
              </a:rPr>
              <a:t>通过这些现象你有哪些收获？</a:t>
            </a:r>
            <a:endParaRPr lang="zh-CN" altLang="en-US"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3.</a:t>
            </a:r>
            <a:r>
              <a:rPr lang="zh-CN" altLang="en-US" sz="1800">
                <a:latin typeface="Arial" panose="020B0604020202020204" pitchFamily="34" charset="0"/>
                <a:ea typeface="微软雅黑" panose="020B0503020204020204" charset="-122"/>
              </a:rPr>
              <a:t>在观察过程中，你发现了哪些问题？</a:t>
            </a:r>
            <a:endParaRPr lang="zh-CN" altLang="en-US" sz="1800">
              <a:latin typeface="Arial" panose="020B0604020202020204" pitchFamily="34" charset="0"/>
              <a:ea typeface="微软雅黑" panose="020B0503020204020204" charset="-122"/>
            </a:endParaRPr>
          </a:p>
          <a:p>
            <a:pPr algn="l"/>
            <a:r>
              <a:rPr lang="en-US" altLang="zh-CN" sz="1800">
                <a:latin typeface="Arial" panose="020B0604020202020204" pitchFamily="34" charset="0"/>
                <a:ea typeface="微软雅黑" panose="020B0503020204020204" charset="-122"/>
              </a:rPr>
              <a:t>4.</a:t>
            </a:r>
            <a:r>
              <a:rPr lang="zh-CN" altLang="en-US" sz="1800">
                <a:latin typeface="Arial" panose="020B0604020202020204" pitchFamily="34" charset="0"/>
                <a:ea typeface="微软雅黑" panose="020B0503020204020204" charset="-122"/>
              </a:rPr>
              <a:t>可以通过图片组合或者视频的方式借助人人通平台展示你的研究成果。</a:t>
            </a:r>
            <a:endParaRPr lang="zh-CN" altLang="en-US" sz="1800">
              <a:latin typeface="Arial" panose="020B0604020202020204" pitchFamily="34" charset="0"/>
              <a:ea typeface="微软雅黑" panose="020B0503020204020204" charset="-122"/>
            </a:endParaRPr>
          </a:p>
          <a:p>
            <a:pPr algn="l"/>
            <a:endParaRPr lang="en-US" altLang="zh-CN" sz="1800">
              <a:latin typeface="Arial" panose="020B0604020202020204" pitchFamily="34" charset="0"/>
              <a:ea typeface="微软雅黑" panose="020B0503020204020204" charset="-122"/>
            </a:endParaRPr>
          </a:p>
          <a:p>
            <a:pPr algn="l"/>
            <a:endParaRPr lang="zh-CN" altLang="en-US" sz="1800">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278">
      <a:dk1>
        <a:sysClr val="windowText" lastClr="000000"/>
      </a:dk1>
      <a:lt1>
        <a:sysClr val="window" lastClr="FFFFFF"/>
      </a:lt1>
      <a:dk2>
        <a:srgbClr val="44546A"/>
      </a:dk2>
      <a:lt2>
        <a:srgbClr val="E7E6E6"/>
      </a:lt2>
      <a:accent1>
        <a:srgbClr val="FE9249"/>
      </a:accent1>
      <a:accent2>
        <a:srgbClr val="FE9249"/>
      </a:accent2>
      <a:accent3>
        <a:srgbClr val="FE9249"/>
      </a:accent3>
      <a:accent4>
        <a:srgbClr val="FE9249"/>
      </a:accent4>
      <a:accent5>
        <a:srgbClr val="FE9249"/>
      </a:accent5>
      <a:accent6>
        <a:srgbClr val="FE9249"/>
      </a:accent6>
      <a:hlink>
        <a:srgbClr val="0563C1"/>
      </a:hlink>
      <a:folHlink>
        <a:srgbClr val="954F72"/>
      </a:folHlink>
    </a:clrScheme>
    <a:fontScheme name="nsxsntza">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3074</Words>
  <Application>WPS 演示</Application>
  <PresentationFormat>宽屏</PresentationFormat>
  <Paragraphs>136</Paragraphs>
  <Slides>10</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Arial</vt:lpstr>
      <vt:lpstr>宋体</vt:lpstr>
      <vt:lpstr>Wingdings</vt:lpstr>
      <vt:lpstr>印品萌呆体</vt:lpstr>
      <vt:lpstr>微软雅黑</vt:lpstr>
      <vt:lpstr>阿里巴巴普惠体</vt:lpstr>
      <vt:lpstr>Segoe Print</vt:lpstr>
      <vt:lpstr>Arial Unicode MS</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璐</cp:lastModifiedBy>
  <cp:revision>15</cp:revision>
  <dcterms:created xsi:type="dcterms:W3CDTF">2024-03-26T02:57:00Z</dcterms:created>
  <dcterms:modified xsi:type="dcterms:W3CDTF">2025-04-26T23:59:48Z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91F0DAC996304D749EBA25243C89416D_12</vt:lpwstr>
  </property>
  <property fmtid="{D5CDD505-2E9C-101B-9397-08002B2CF9AE}" pid="3" name="KSOProductBuildVer">
    <vt:lpwstr>2052-12.1.0.20784</vt:lpwstr>
  </property>
</Properties>
</file>